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51" r:id="rId2"/>
  </p:sldMasterIdLst>
  <p:notesMasterIdLst>
    <p:notesMasterId r:id="rId22"/>
  </p:notesMasterIdLst>
  <p:sldIdLst>
    <p:sldId id="256" r:id="rId3"/>
    <p:sldId id="541" r:id="rId4"/>
    <p:sldId id="399" r:id="rId5"/>
    <p:sldId id="544" r:id="rId6"/>
    <p:sldId id="545" r:id="rId7"/>
    <p:sldId id="547" r:id="rId8"/>
    <p:sldId id="542" r:id="rId9"/>
    <p:sldId id="551" r:id="rId10"/>
    <p:sldId id="552" r:id="rId11"/>
    <p:sldId id="339" r:id="rId12"/>
    <p:sldId id="338" r:id="rId13"/>
    <p:sldId id="553" r:id="rId14"/>
    <p:sldId id="340" r:id="rId15"/>
    <p:sldId id="554" r:id="rId16"/>
    <p:sldId id="555" r:id="rId17"/>
    <p:sldId id="389" r:id="rId18"/>
    <p:sldId id="412" r:id="rId19"/>
    <p:sldId id="543" r:id="rId20"/>
    <p:sldId id="280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8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orient="horz" pos="912" userDrawn="1">
          <p15:clr>
            <a:srgbClr val="A4A3A4"/>
          </p15:clr>
        </p15:guide>
        <p15:guide id="4" orient="horz" pos="4058" userDrawn="1">
          <p15:clr>
            <a:srgbClr val="A4A3A4"/>
          </p15:clr>
        </p15:guide>
        <p15:guide id="5" orient="horz" pos="3746" userDrawn="1">
          <p15:clr>
            <a:srgbClr val="A4A3A4"/>
          </p15:clr>
        </p15:guide>
        <p15:guide id="6" pos="715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228" userDrawn="1">
          <p15:clr>
            <a:srgbClr val="A4A3A4"/>
          </p15:clr>
        </p15:guide>
        <p15:guide id="9" pos="38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944651-F0A8-6B6C-644F-B6737C3BF95A}" name="永红 刘" initials="永刘" userId="aab87d638be51171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s" initials="w" lastIdx="2" clrIdx="0"/>
  <p:cmAuthor id="2" name="n'h" initials="n" lastIdx="2" clrIdx="1"/>
  <p:cmAuthor id="3" name="jch H." initials="jH" lastIdx="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4472C4"/>
    <a:srgbClr val="D21717"/>
    <a:srgbClr val="E9DDEF"/>
    <a:srgbClr val="EDDBF1"/>
    <a:srgbClr val="770504"/>
    <a:srgbClr val="F87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61498" autoAdjust="0"/>
  </p:normalViewPr>
  <p:slideViewPr>
    <p:cSldViewPr snapToGrid="0" snapToObjects="1" showGuides="1">
      <p:cViewPr varScale="1">
        <p:scale>
          <a:sx n="96" d="100"/>
          <a:sy n="96" d="100"/>
        </p:scale>
        <p:origin x="2200" y="68"/>
      </p:cViewPr>
      <p:guideLst>
        <p:guide orient="horz" pos="558"/>
        <p:guide pos="528"/>
        <p:guide orient="horz" pos="912"/>
        <p:guide orient="horz" pos="4058"/>
        <p:guide orient="horz" pos="3746"/>
        <p:guide pos="7150"/>
        <p:guide orient="horz"/>
        <p:guide orient="horz" pos="2228"/>
        <p:guide pos="383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9602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69322-A1EE-2894-BB20-D42A8CB1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2325F7-9EC8-0E48-12CC-A696C0743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3503A7-620A-62A6-17E5-51256FE05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8AA429-CB5E-2FF1-A367-7241384DD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73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04CF3-97E5-22DE-F982-954D7C69A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8E95A6-912E-54F3-D94B-383E6E3D2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2E40F7-590E-E35F-B2E8-CE5BF7B1B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ECDB0F-4F2A-C00F-B104-BCE170CDE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8037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A13D5-DE81-A496-6BC5-C0E8A69FD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22A4B4-1618-92DA-2E06-D9238459D7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DE4403-5F77-0404-7E6B-47054834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4EF2ED-A43A-1125-1CFB-752A7BE3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308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636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8AAB0-AB86-2748-A9E7-9F24502B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1629DE-D396-8643-8D00-027383773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F89E87-9E03-808E-13AC-FCAEF8E8C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F247E7-F9F0-1141-1EC7-F3C70CA3D2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405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8134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8466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0FB86-9897-49D3-666C-5C84892C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AC8150-6A73-53C6-E914-6062F4C54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6398BD-AB5E-5027-30CE-11698E44F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225D3D-0BD2-38BB-A539-B60BC1E33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137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D7A8-B760-6B9E-0919-ACFF88CA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40D3C6-3DAC-5CE9-F8E6-985696DC9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853ECB-1B67-7DDB-3DBD-4D40FCAA8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4A646F-9883-193C-EF3D-918853B5B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8938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953F7-9653-3C0C-36D8-A235AA312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33DBF2-49FE-639A-B409-DFAB8E880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FD5CD3-9960-0783-B183-36A8E3216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CE5256-F319-0CA9-8D01-C7614CE34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9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3156F-3BA0-70DF-8D14-7E5EDD22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0F753E-999A-E6BF-4964-E3A18DED4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BCBF7F-67E1-7DC3-ED8F-C11D68772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F89A31-2B21-0F56-378A-9A74C200D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07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5AE8A-88E5-1B53-A6D9-4902663A5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7612F7-E981-E83F-978C-C81F4A987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60E711-D04E-F28D-6F58-91826AB6F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1B4077-B5DD-F7BF-DBB0-6CA7EF7B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953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228AE-D935-A0DC-C2C6-EEECC319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7DD30F-B35C-2D9B-09CB-D8E9AD21F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D1ACF8-CD48-40E3-F348-20BB00868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05135C-595C-246E-C5B2-ACBD67C3C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527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44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17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2" name="矩形 11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8" name="矩形 17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07809" y="651917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2711" y="226821"/>
            <a:ext cx="10515600" cy="598246"/>
          </a:xfrm>
        </p:spPr>
        <p:txBody>
          <a:bodyPr>
            <a:noAutofit/>
          </a:bodyPr>
          <a:lstStyle>
            <a:lvl1pPr>
              <a:defRPr sz="28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59220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截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2438400"/>
            <a:ext cx="12192000" cy="265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0640" y="1227371"/>
            <a:ext cx="6553200" cy="51893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4094003" y="146110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6"/>
          </p:nvPr>
        </p:nvSpPr>
        <p:spPr>
          <a:xfrm>
            <a:off x="1360455" y="147126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7"/>
          </p:nvPr>
        </p:nvSpPr>
        <p:spPr>
          <a:xfrm>
            <a:off x="-1403065" y="1466132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144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7736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565422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5"/>
          </p:nvPr>
        </p:nvSpPr>
        <p:spPr>
          <a:xfrm>
            <a:off x="2591276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65422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8"/>
          <p:cNvSpPr>
            <a:spLocks noGrp="1"/>
          </p:cNvSpPr>
          <p:nvPr>
            <p:ph type="pic" sz="quarter" idx="17"/>
          </p:nvPr>
        </p:nvSpPr>
        <p:spPr>
          <a:xfrm>
            <a:off x="2591276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8"/>
          </p:nvPr>
        </p:nvSpPr>
        <p:spPr>
          <a:xfrm>
            <a:off x="565422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9"/>
          </p:nvPr>
        </p:nvSpPr>
        <p:spPr>
          <a:xfrm>
            <a:off x="2591276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704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480" y="1171575"/>
            <a:ext cx="6255849" cy="4558665"/>
          </a:xfrm>
          <a:prstGeom prst="rect">
            <a:avLst/>
          </a:prstGeom>
        </p:spPr>
      </p:pic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335088" y="1554163"/>
            <a:ext cx="4297362" cy="28511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7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 userDrawn="1"/>
        </p:nvSpPr>
        <p:spPr>
          <a:xfrm>
            <a:off x="587375" y="6030223"/>
            <a:ext cx="1444197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▶▶▶</a:t>
            </a:r>
          </a:p>
        </p:txBody>
      </p:sp>
      <p:sp>
        <p:nvSpPr>
          <p:cNvPr id="7" name="椭圆 6"/>
          <p:cNvSpPr/>
          <p:nvPr userDrawn="1"/>
        </p:nvSpPr>
        <p:spPr>
          <a:xfrm>
            <a:off x="7421356" y="-2690075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7634978" y="-2781431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34112" y="922705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174732" y="1718517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359629" y="4756895"/>
            <a:ext cx="3685888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9046317" y="5895921"/>
            <a:ext cx="2888781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7969018" y="3520356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0507665" y="3034206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0003049" y="1992254"/>
            <a:ext cx="2086209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068030" y="3964348"/>
            <a:ext cx="3685889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874476" y="507887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567952" y="1485863"/>
            <a:ext cx="336714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969018" y="2897465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969019" y="2429744"/>
            <a:ext cx="402718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417963" y="489324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8627939" y="5247495"/>
            <a:ext cx="341757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640991" y="381570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893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 userDrawn="1"/>
        </p:nvSpPr>
        <p:spPr>
          <a:xfrm>
            <a:off x="-6397120" y="-2781431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-6576322" y="-2782222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69346" y="1003900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346" y="1799712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69346" y="4838090"/>
            <a:ext cx="395345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69346" y="5977116"/>
            <a:ext cx="3343854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443223" y="3627629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01794" y="3163710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527392" y="2033993"/>
            <a:ext cx="2464352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69346" y="4045543"/>
            <a:ext cx="4278338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69346" y="589082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2960" y="1541698"/>
            <a:ext cx="392533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633421" y="2965222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669346" y="2510939"/>
            <a:ext cx="453511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2443223" y="570519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669345" y="5328690"/>
            <a:ext cx="3610187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949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710" y="1113896"/>
            <a:ext cx="10515600" cy="516968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u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-1" y="136526"/>
            <a:ext cx="3071814" cy="59831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3071812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6095999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9120185" y="136525"/>
            <a:ext cx="3071815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189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纵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95301"/>
            <a:ext cx="8364310" cy="51696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460500" y="6362699"/>
            <a:ext cx="2743200" cy="365125"/>
          </a:xfrm>
        </p:spPr>
        <p:txBody>
          <a:bodyPr/>
          <a:lstStyle/>
          <a:p>
            <a:fld id="{F548A5D5-F967-4973-BC3E-B6E1F1E79406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864102" y="6362699"/>
            <a:ext cx="3124200" cy="365124"/>
          </a:xfrm>
        </p:spPr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8704" y="6362698"/>
            <a:ext cx="2743200" cy="365125"/>
          </a:xfrm>
        </p:spPr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828800" y="1084462"/>
            <a:ext cx="5956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0" y="11151"/>
            <a:ext cx="1244600" cy="172243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0" y="1721005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0" y="3443443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0" y="5165881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7259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延期 1">
            <a:extLst>
              <a:ext uri="{FF2B5EF4-FFF2-40B4-BE49-F238E27FC236}">
                <a16:creationId xmlns:a16="http://schemas.microsoft.com/office/drawing/2014/main" id="{9F3CB3E8-662B-4EB7-A0D8-AED2F2700C17}"/>
              </a:ext>
            </a:extLst>
          </p:cNvPr>
          <p:cNvSpPr/>
          <p:nvPr userDrawn="1"/>
        </p:nvSpPr>
        <p:spPr>
          <a:xfrm flipH="1">
            <a:off x="11734822" y="5869550"/>
            <a:ext cx="457177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EC5EF4-4CC0-4A4A-854E-06FD9665FD22}"/>
              </a:ext>
            </a:extLst>
          </p:cNvPr>
          <p:cNvSpPr txBox="1"/>
          <p:nvPr userDrawn="1"/>
        </p:nvSpPr>
        <p:spPr>
          <a:xfrm>
            <a:off x="11734823" y="5917953"/>
            <a:ext cx="457177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fld id="{26946D96-E2E8-4A5A-B4C1-893E1AD8D433}" type="slidenum">
              <a:rPr kumimoji="1" lang="zh-CN" altLang="en-US" sz="1800" smtClean="0">
                <a:solidFill>
                  <a:schemeClr val="bg1"/>
                </a:solidFill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‹#›</a:t>
            </a:fld>
            <a:endParaRPr kumimoji="1" lang="zh-CN" altLang="en-US" sz="1200" dirty="0">
              <a:solidFill>
                <a:schemeClr val="bg1"/>
              </a:solidFill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466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430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16B266A-B0F2-48C3-9268-1D1329A3ACB8}" type="datetime1">
              <a:rPr lang="en-US" altLang="zh-CN" smtClean="0"/>
              <a:t>12/17/2025</a:t>
            </a:fld>
            <a:endParaRPr 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 alt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5497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A5AA-0ADE-4A24-8106-207C03497465}" type="datetime1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73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99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080179" y="997618"/>
            <a:ext cx="4436181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932613" y="1124653"/>
            <a:ext cx="4421187" cy="2943346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70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2290573"/>
            <a:ext cx="12192000" cy="3094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 rot="20772240">
            <a:off x="7401365" y="1683034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/>
          <p:cNvSpPr>
            <a:spLocks noGrp="1"/>
          </p:cNvSpPr>
          <p:nvPr>
            <p:ph type="pic" sz="quarter" idx="15"/>
          </p:nvPr>
        </p:nvSpPr>
        <p:spPr>
          <a:xfrm rot="668217">
            <a:off x="7665854" y="3726070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29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85565" y="1398880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5"/>
          </p:nvPr>
        </p:nvSpPr>
        <p:spPr>
          <a:xfrm>
            <a:off x="4493965" y="1410888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/>
          <p:cNvSpPr>
            <a:spLocks noGrp="1"/>
          </p:cNvSpPr>
          <p:nvPr>
            <p:ph type="pic" sz="quarter" idx="16"/>
          </p:nvPr>
        </p:nvSpPr>
        <p:spPr>
          <a:xfrm>
            <a:off x="8239589" y="1386104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055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横向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624221" y="148619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24220" y="358132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148169" y="148254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6148168" y="357767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 flipH="1" flipV="1">
            <a:off x="5425531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 userDrawn="1"/>
        </p:nvSpPr>
        <p:spPr>
          <a:xfrm flipH="1" flipV="1">
            <a:off x="10962103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 userDrawn="1"/>
        </p:nvSpPr>
        <p:spPr>
          <a:xfrm flipH="1" flipV="1">
            <a:off x="5425531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 userDrawn="1"/>
        </p:nvSpPr>
        <p:spPr>
          <a:xfrm flipH="1" flipV="1">
            <a:off x="10962103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50888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62300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9"/>
          <p:cNvSpPr>
            <a:spLocks noGrp="1"/>
          </p:cNvSpPr>
          <p:nvPr>
            <p:ph type="pic" sz="quarter" idx="16"/>
          </p:nvPr>
        </p:nvSpPr>
        <p:spPr>
          <a:xfrm>
            <a:off x="6278410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289822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7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</p:spTree>
    <p:extLst>
      <p:ext uri="{BB962C8B-B14F-4D97-AF65-F5344CB8AC3E}">
        <p14:creationId xmlns:p14="http://schemas.microsoft.com/office/powerpoint/2010/main" val="26902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548A5D5-F967-4973-BC3E-B6E1F1E79406}" type="datetime1">
              <a:rPr lang="zh-CN" altLang="en-US" smtClean="0"/>
              <a:t>2025/12/17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18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8.png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8.wmf"/><Relationship Id="rId4" Type="http://schemas.openxmlformats.org/officeDocument/2006/relationships/image" Target="../media/image9.png"/><Relationship Id="rId9" Type="http://schemas.openxmlformats.org/officeDocument/2006/relationships/image" Target="../media/image2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10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10.png"/><Relationship Id="rId10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8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5" Type="http://schemas.openxmlformats.org/officeDocument/2006/relationships/image" Target="../media/image10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5.png"/><Relationship Id="rId5" Type="http://schemas.openxmlformats.org/officeDocument/2006/relationships/image" Target="../media/image10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2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2544061"/>
            <a:ext cx="12192000" cy="15369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kumimoji="1" lang="zh-CN" altLang="en-US" sz="4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基于安全编码的星地融合网络</a:t>
            </a:r>
            <a:r>
              <a:rPr kumimoji="1" lang="en-US" altLang="zh-CN" sz="4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OFDM</a:t>
            </a:r>
          </a:p>
          <a:p>
            <a:pPr algn="ctr"/>
            <a:r>
              <a:rPr kumimoji="1" lang="zh-CN" altLang="en-US" sz="4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抗截获波形设计</a:t>
            </a:r>
            <a:endParaRPr kumimoji="1" lang="en-US" altLang="zh-CN" sz="4400" b="1" spc="300" dirty="0">
              <a:ln w="9525">
                <a:noFill/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/>
            <p:cNvCxnSpPr/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4922137" y="5174248"/>
            <a:ext cx="3069467" cy="707886"/>
            <a:chOff x="4922137" y="5338429"/>
            <a:chExt cx="3069467" cy="707886"/>
          </a:xfrm>
        </p:grpSpPr>
        <p:sp>
          <p:nvSpPr>
            <p:cNvPr id="22" name="文本框 21"/>
            <p:cNvSpPr txBox="1"/>
            <p:nvPr/>
          </p:nvSpPr>
          <p:spPr>
            <a:xfrm>
              <a:off x="5145761" y="5707761"/>
              <a:ext cx="1981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2025</a:t>
              </a:r>
              <a:r>
                <a:rPr kumimoji="1" lang="zh-CN" altLang="en-US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kumimoji="1" lang="zh-CN" altLang="en-US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8</a:t>
              </a:r>
              <a:r>
                <a:rPr kumimoji="1" lang="zh-CN" altLang="en-US" sz="16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922137" y="5338429"/>
              <a:ext cx="3069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pc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汇报人：刘永红</a:t>
              </a:r>
              <a:endParaRPr kumimoji="1" lang="en-US" altLang="zh-CN" spc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04670AE-95BE-43BD-8E19-A8D52025EAEE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研究内容与方法</a:t>
            </a:r>
          </a:p>
        </p:txBody>
      </p:sp>
      <p:sp>
        <p:nvSpPr>
          <p:cNvPr id="2" name="文本框 14">
            <a:extLst>
              <a:ext uri="{FF2B5EF4-FFF2-40B4-BE49-F238E27FC236}">
                <a16:creationId xmlns:a16="http://schemas.microsoft.com/office/drawing/2014/main" id="{1455F2EB-0BA8-07E5-C2D5-E8B9462C1878}"/>
              </a:ext>
            </a:extLst>
          </p:cNvPr>
          <p:cNvSpPr txBox="1"/>
          <p:nvPr/>
        </p:nvSpPr>
        <p:spPr>
          <a:xfrm>
            <a:off x="207097" y="938479"/>
            <a:ext cx="53174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B. </a:t>
            </a:r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系统建模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E30370-0195-3796-2678-6A8AB104FD7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33998" y="2476947"/>
            <a:ext cx="5462587" cy="650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A74D93-C6E2-CB3F-A6CB-524B87101F7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41579" y="3879914"/>
            <a:ext cx="5318125" cy="650875"/>
          </a:xfrm>
          <a:prstGeom prst="rect">
            <a:avLst/>
          </a:prstGeom>
        </p:spPr>
      </p:pic>
      <p:sp>
        <p:nvSpPr>
          <p:cNvPr id="9" name="文本框 26">
            <a:extLst>
              <a:ext uri="{FF2B5EF4-FFF2-40B4-BE49-F238E27FC236}">
                <a16:creationId xmlns:a16="http://schemas.microsoft.com/office/drawing/2014/main" id="{90A8A111-AA8B-92F9-BADA-675E349DE1DB}"/>
              </a:ext>
            </a:extLst>
          </p:cNvPr>
          <p:cNvSpPr txBox="1"/>
          <p:nvPr/>
        </p:nvSpPr>
        <p:spPr>
          <a:xfrm>
            <a:off x="531295" y="1517155"/>
            <a:ext cx="959483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由此，可以得到第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条子载波在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Eavesdropper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处接收信号信干噪比分别为：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AF37A3-BA70-9E5C-DD7D-042092C4214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582506" y="2129897"/>
            <a:ext cx="2759075" cy="1196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9A57E0-69D5-D742-502D-6C33BBD5631C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708171" y="3477799"/>
            <a:ext cx="2746375" cy="1198562"/>
          </a:xfrm>
          <a:prstGeom prst="rect">
            <a:avLst/>
          </a:prstGeom>
        </p:spPr>
      </p:pic>
      <p:sp>
        <p:nvSpPr>
          <p:cNvPr id="12" name="文本框 29">
            <a:extLst>
              <a:ext uri="{FF2B5EF4-FFF2-40B4-BE49-F238E27FC236}">
                <a16:creationId xmlns:a16="http://schemas.microsoft.com/office/drawing/2014/main" id="{9C28076F-7198-24C6-E536-19CF0E928648}"/>
              </a:ext>
            </a:extLst>
          </p:cNvPr>
          <p:cNvSpPr txBox="1"/>
          <p:nvPr/>
        </p:nvSpPr>
        <p:spPr>
          <a:xfrm>
            <a:off x="531295" y="4820572"/>
            <a:ext cx="5838046" cy="501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根据信干噪比可以换算得到误符号率：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30">
            <a:extLst>
              <a:ext uri="{FF2B5EF4-FFF2-40B4-BE49-F238E27FC236}">
                <a16:creationId xmlns:a16="http://schemas.microsoft.com/office/drawing/2014/main" id="{5116E367-B79D-7830-DFFE-42C4AC9AA252}"/>
              </a:ext>
            </a:extLst>
          </p:cNvPr>
          <p:cNvSpPr txBox="1"/>
          <p:nvPr/>
        </p:nvSpPr>
        <p:spPr>
          <a:xfrm>
            <a:off x="6196588" y="4819466"/>
            <a:ext cx="5838046" cy="501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条子载波的保密速率性能为：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B1B407C-3F1A-4C79-95C5-7E2D02506E86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196588" y="5522720"/>
            <a:ext cx="3486150" cy="547687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5BA6C20C-3C6B-02A1-0AC3-23E4F274CA2D}"/>
              </a:ext>
            </a:extLst>
          </p:cNvPr>
          <p:cNvSpPr/>
          <p:nvPr/>
        </p:nvSpPr>
        <p:spPr>
          <a:xfrm>
            <a:off x="3857329" y="3877751"/>
            <a:ext cx="1456084" cy="6508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0BCF62A-A89A-5DF1-A897-AF31239195CA}"/>
              </a:ext>
            </a:extLst>
          </p:cNvPr>
          <p:cNvSpPr/>
          <p:nvPr/>
        </p:nvSpPr>
        <p:spPr>
          <a:xfrm>
            <a:off x="3994210" y="2416412"/>
            <a:ext cx="1428970" cy="7078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095E54B-6784-2078-BEEE-FD7ECF3D5290}"/>
              </a:ext>
            </a:extLst>
          </p:cNvPr>
          <p:cNvSpPr/>
          <p:nvPr/>
        </p:nvSpPr>
        <p:spPr>
          <a:xfrm>
            <a:off x="7034766" y="2594403"/>
            <a:ext cx="1722514" cy="7078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3EE1AA7-0443-EEE6-78D4-2DC8F6DA3822}"/>
              </a:ext>
            </a:extLst>
          </p:cNvPr>
          <p:cNvSpPr/>
          <p:nvPr/>
        </p:nvSpPr>
        <p:spPr>
          <a:xfrm>
            <a:off x="7034766" y="3948897"/>
            <a:ext cx="1722514" cy="7078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0338B6A-2998-90D1-5440-E06ED37C8471}"/>
                  </a:ext>
                </a:extLst>
              </p:cNvPr>
              <p:cNvSpPr txBox="1"/>
              <p:nvPr/>
            </p:nvSpPr>
            <p:spPr>
              <a:xfrm>
                <a:off x="-580179" y="5523891"/>
                <a:ext cx="612300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ER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erfc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SINR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0338B6A-2998-90D1-5440-E06ED37C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0179" y="5523891"/>
                <a:ext cx="6123006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9">
            <a:extLst>
              <a:ext uri="{FF2B5EF4-FFF2-40B4-BE49-F238E27FC236}">
                <a16:creationId xmlns:a16="http://schemas.microsoft.com/office/drawing/2014/main" id="{9A6AB1DF-183A-C7B7-D769-3F2ED6FAB0EB}"/>
              </a:ext>
            </a:extLst>
          </p:cNvPr>
          <p:cNvSpPr txBox="1"/>
          <p:nvPr/>
        </p:nvSpPr>
        <p:spPr>
          <a:xfrm>
            <a:off x="3616737" y="5538371"/>
            <a:ext cx="2064396" cy="501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抗截获性能指标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9">
            <a:extLst>
              <a:ext uri="{FF2B5EF4-FFF2-40B4-BE49-F238E27FC236}">
                <a16:creationId xmlns:a16="http://schemas.microsoft.com/office/drawing/2014/main" id="{0AF587CF-C1E8-33E3-8B7F-9AD20C587E3D}"/>
              </a:ext>
            </a:extLst>
          </p:cNvPr>
          <p:cNvSpPr txBox="1"/>
          <p:nvPr/>
        </p:nvSpPr>
        <p:spPr>
          <a:xfrm>
            <a:off x="9682738" y="5555157"/>
            <a:ext cx="229748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安全传输性能指标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D5CE16C3-7D37-8B76-1D55-48E13909E096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8757280" y="2948346"/>
            <a:ext cx="1083136" cy="67266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6EDB55E2-45B9-07A0-1D24-F516AEB82CA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8757280" y="3621013"/>
            <a:ext cx="1083136" cy="68182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AB7F3BA8-2191-73A2-E650-14AAB05BE582}"/>
              </a:ext>
            </a:extLst>
          </p:cNvPr>
          <p:cNvSpPr/>
          <p:nvPr/>
        </p:nvSpPr>
        <p:spPr>
          <a:xfrm>
            <a:off x="9840416" y="3146389"/>
            <a:ext cx="2058769" cy="94924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rgbClr val="4472C4"/>
              </a:buClr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主动引入的噪声项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9F086DA-584C-4EC8-BB10-246AB9444129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研究内容与方法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A648AA-9CE7-B4E8-3338-FBA819B68CAD}"/>
              </a:ext>
            </a:extLst>
          </p:cNvPr>
          <p:cNvSpPr txBox="1"/>
          <p:nvPr/>
        </p:nvSpPr>
        <p:spPr>
          <a:xfrm>
            <a:off x="263982" y="987356"/>
            <a:ext cx="53174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C. </a:t>
            </a:r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问题建模与拆解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2428DC-6A06-12B4-18C9-D4B2109472CE}"/>
              </a:ext>
            </a:extLst>
          </p:cNvPr>
          <p:cNvSpPr txBox="1"/>
          <p:nvPr/>
        </p:nvSpPr>
        <p:spPr>
          <a:xfrm>
            <a:off x="263982" y="1409614"/>
            <a:ext cx="881651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基于系统建模制定一个带有抗截获约束的最大化系统保密速率问题：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DAF0C05-FD7D-1276-EE56-7D4FB79617CC}"/>
                  </a:ext>
                </a:extLst>
              </p:cNvPr>
              <p:cNvSpPr txBox="1"/>
              <p:nvPr/>
            </p:nvSpPr>
            <p:spPr>
              <a:xfrm>
                <a:off x="0" y="3161172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1: 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DAF0C05-FD7D-1276-EE56-7D4FB7961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61172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7B2163A-D7C7-D0C1-F791-4AA612D3C6F8}"/>
                  </a:ext>
                </a:extLst>
              </p:cNvPr>
              <p:cNvSpPr txBox="1"/>
              <p:nvPr/>
            </p:nvSpPr>
            <p:spPr>
              <a:xfrm>
                <a:off x="-44450" y="38139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2: 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7B2163A-D7C7-D0C1-F791-4AA612D3C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450" y="381392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58A394-B63D-D2DC-9934-B2590768778D}"/>
                  </a:ext>
                </a:extLst>
              </p:cNvPr>
              <p:cNvSpPr txBox="1"/>
              <p:nvPr/>
            </p:nvSpPr>
            <p:spPr>
              <a:xfrm>
                <a:off x="263179" y="5483313"/>
                <a:ext cx="11608561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2"/>
                  </a:spcBef>
                  <a:buClr>
                    <a:srgbClr val="4472C4"/>
                  </a:buClr>
                </a:pP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为第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条子载波保密速率性能，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为合法用户接收信号误码率，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为窃听用户接收信号误码率</a:t>
                </a:r>
                <a:endPara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758A394-B63D-D2DC-9934-B25907687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79" y="5483313"/>
                <a:ext cx="11608561" cy="505523"/>
              </a:xfrm>
              <a:prstGeom prst="rect">
                <a:avLst/>
              </a:prstGeom>
              <a:blipFill>
                <a:blip r:embed="rId8"/>
                <a:stretch>
                  <a:fillRect l="-525" b="-19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EEA644-FDCC-428E-1966-17172BA82CCF}"/>
                  </a:ext>
                </a:extLst>
              </p:cNvPr>
              <p:cNvSpPr txBox="1"/>
              <p:nvPr/>
            </p:nvSpPr>
            <p:spPr>
              <a:xfrm>
                <a:off x="128978" y="4294844"/>
                <a:ext cx="6097604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3: 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4EEA644-FDCC-428E-1966-17172BA82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8" y="4294844"/>
                <a:ext cx="6097604" cy="10273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A3F6397-46D1-BCC8-BC4C-F4EC56EE6FD1}"/>
                  </a:ext>
                </a:extLst>
              </p:cNvPr>
              <p:cNvSpPr txBox="1"/>
              <p:nvPr/>
            </p:nvSpPr>
            <p:spPr>
              <a:xfrm>
                <a:off x="-1604" y="2323100"/>
                <a:ext cx="6097604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1:</m:t>
                      </m:r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1800" b="1" i="0"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A3F6397-46D1-BCC8-BC4C-F4EC56EE6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4" y="2323100"/>
                <a:ext cx="6097604" cy="7645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右 13">
            <a:extLst>
              <a:ext uri="{FF2B5EF4-FFF2-40B4-BE49-F238E27FC236}">
                <a16:creationId xmlns:a16="http://schemas.microsoft.com/office/drawing/2014/main" id="{77D06557-6F34-448F-E225-FA2F44F3D364}"/>
              </a:ext>
            </a:extLst>
          </p:cNvPr>
          <p:cNvSpPr/>
          <p:nvPr/>
        </p:nvSpPr>
        <p:spPr>
          <a:xfrm>
            <a:off x="5364096" y="2496614"/>
            <a:ext cx="1244600" cy="3165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841B563-7BE7-54D7-11DE-16E9B6D950DD}"/>
              </a:ext>
            </a:extLst>
          </p:cNvPr>
          <p:cNvSpPr/>
          <p:nvPr/>
        </p:nvSpPr>
        <p:spPr>
          <a:xfrm>
            <a:off x="5364096" y="3210319"/>
            <a:ext cx="1244600" cy="3165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6F3E474D-A5DA-BFF7-B423-70BFE8EC671B}"/>
              </a:ext>
            </a:extLst>
          </p:cNvPr>
          <p:cNvSpPr/>
          <p:nvPr/>
        </p:nvSpPr>
        <p:spPr>
          <a:xfrm>
            <a:off x="5364096" y="3884369"/>
            <a:ext cx="1244600" cy="3165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033D6529-2AB3-8E1D-3AF6-F1C5D342C302}"/>
              </a:ext>
            </a:extLst>
          </p:cNvPr>
          <p:cNvSpPr/>
          <p:nvPr/>
        </p:nvSpPr>
        <p:spPr>
          <a:xfrm>
            <a:off x="5338696" y="4765479"/>
            <a:ext cx="1244600" cy="3165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2E94EA-1AA9-5674-9957-60CDB1A965ED}"/>
              </a:ext>
            </a:extLst>
          </p:cNvPr>
          <p:cNvSpPr txBox="1"/>
          <p:nvPr/>
        </p:nvSpPr>
        <p:spPr>
          <a:xfrm>
            <a:off x="7366001" y="2344314"/>
            <a:ext cx="310940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最大化系统保密速率性能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A0ECFE-D4E6-45DF-B9B7-2C669C948979}"/>
              </a:ext>
            </a:extLst>
          </p:cNvPr>
          <p:cNvSpPr txBox="1"/>
          <p:nvPr/>
        </p:nvSpPr>
        <p:spPr>
          <a:xfrm>
            <a:off x="7406033" y="3085790"/>
            <a:ext cx="358184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保障合法用户接收信号质量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6D1808-BCA0-EE35-ECA8-97E0F2A6EB69}"/>
              </a:ext>
            </a:extLst>
          </p:cNvPr>
          <p:cNvSpPr txBox="1"/>
          <p:nvPr/>
        </p:nvSpPr>
        <p:spPr>
          <a:xfrm>
            <a:off x="7406033" y="3775828"/>
            <a:ext cx="358184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窃听者抗截获约束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253FD8D-E554-2099-A40A-0368B4D792D1}"/>
              </a:ext>
            </a:extLst>
          </p:cNvPr>
          <p:cNvSpPr txBox="1"/>
          <p:nvPr/>
        </p:nvSpPr>
        <p:spPr>
          <a:xfrm>
            <a:off x="7406033" y="4651615"/>
            <a:ext cx="358184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发射功率约束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5F43A-35C2-A548-2FC5-F81615171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D1A0928-7E33-4594-7F69-74133F536635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CEF3231-085D-85A7-2B6D-0A7948FEC15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2A8098E-D5C2-646A-A1C1-04B8F647DA2D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9913437-DAD3-4087-B3CC-D91CB0BE25E1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2A504DB-9056-3CD3-41D0-E239A895C60F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58B07A5-5907-76A2-7282-2AF5FFA9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EE7E1EA-BC31-BFAB-A705-EA5688B0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52685C0B-282B-83C1-D97C-6A78979E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91A4B11-A7E0-CF8E-4C29-22F4ADF8D387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778208E-224D-CBAF-AD8F-229BDDE1E154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7ED5D9C-789F-E570-2014-7F44E9CFA671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研究内容与方法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FBE70D-2FEE-5173-A66D-E24B5B92FD91}"/>
              </a:ext>
            </a:extLst>
          </p:cNvPr>
          <p:cNvSpPr txBox="1"/>
          <p:nvPr/>
        </p:nvSpPr>
        <p:spPr>
          <a:xfrm>
            <a:off x="263982" y="987356"/>
            <a:ext cx="53174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C. </a:t>
            </a:r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问题建模与拆解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EBEB3A-AAEC-6052-5578-0A071C3E16CC}"/>
                  </a:ext>
                </a:extLst>
              </p:cNvPr>
              <p:cNvSpPr txBox="1"/>
              <p:nvPr/>
            </p:nvSpPr>
            <p:spPr>
              <a:xfrm>
                <a:off x="2095509" y="3441184"/>
                <a:ext cx="20860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1: </m:t>
                    </m:r>
                    <m:sSub>
                      <m:sSub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5EBEB3A-AAEC-6052-5578-0A071C3E1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9" y="3441184"/>
                <a:ext cx="2086089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45568B-3EA1-0CF2-198B-BED23AE9689B}"/>
                  </a:ext>
                </a:extLst>
              </p:cNvPr>
              <p:cNvSpPr txBox="1"/>
              <p:nvPr/>
            </p:nvSpPr>
            <p:spPr>
              <a:xfrm>
                <a:off x="90554" y="390173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2: 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C45568B-3EA1-0CF2-198B-BED23AE9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" y="3901734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E0940A5-8199-5518-E27F-ED5F675D9B5A}"/>
                  </a:ext>
                </a:extLst>
              </p:cNvPr>
              <p:cNvSpPr txBox="1"/>
              <p:nvPr/>
            </p:nvSpPr>
            <p:spPr>
              <a:xfrm>
                <a:off x="-44450" y="4347010"/>
                <a:ext cx="6097604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3: 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E0940A5-8199-5518-E27F-ED5F675D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450" y="4347010"/>
                <a:ext cx="6097604" cy="10273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2E31CE-DAEA-6A87-F3EB-97484B631138}"/>
                  </a:ext>
                </a:extLst>
              </p:cNvPr>
              <p:cNvSpPr txBox="1"/>
              <p:nvPr/>
            </p:nvSpPr>
            <p:spPr>
              <a:xfrm>
                <a:off x="90554" y="2558183"/>
                <a:ext cx="6097604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1:</m:t>
                      </m:r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1800" b="1" i="0"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1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18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2E31CE-DAEA-6A87-F3EB-97484B631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4" y="2558183"/>
                <a:ext cx="6097604" cy="7645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835B4EA-C519-1CDD-B2D0-5ADF07760352}"/>
              </a:ext>
            </a:extLst>
          </p:cNvPr>
          <p:cNvSpPr txBox="1"/>
          <p:nvPr/>
        </p:nvSpPr>
        <p:spPr>
          <a:xfrm>
            <a:off x="263981" y="1467816"/>
            <a:ext cx="1124640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约束进行放松，将优化目标变形为最大化合法用户可达速率，确保合法用户接收信号质量的同时，保障抗截获效果：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86C420-5D1F-8EB1-F8EB-6EC2EA1B41B3}"/>
                  </a:ext>
                </a:extLst>
              </p:cNvPr>
              <p:cNvSpPr txBox="1"/>
              <p:nvPr/>
            </p:nvSpPr>
            <p:spPr>
              <a:xfrm>
                <a:off x="5997708" y="2608030"/>
                <a:ext cx="6097604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2:</m:t>
                      </m:r>
                      <m:limLow>
                        <m:limLow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1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altLang="zh-CN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F86C420-5D1F-8EB1-F8EB-6EC2EA1B4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708" y="2608030"/>
                <a:ext cx="6097604" cy="7645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789E8AD-89A2-CD49-4955-6D822D53787A}"/>
                  </a:ext>
                </a:extLst>
              </p:cNvPr>
              <p:cNvSpPr txBox="1"/>
              <p:nvPr/>
            </p:nvSpPr>
            <p:spPr>
              <a:xfrm>
                <a:off x="5903795" y="355966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4: 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789E8AD-89A2-CD49-4955-6D822D53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95" y="3559660"/>
                <a:ext cx="60960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AD0BBE-A25F-1AFE-408A-6942BEB4748F}"/>
                  </a:ext>
                </a:extLst>
              </p:cNvPr>
              <p:cNvSpPr txBox="1"/>
              <p:nvPr/>
            </p:nvSpPr>
            <p:spPr>
              <a:xfrm>
                <a:off x="5914942" y="4084768"/>
                <a:ext cx="6097604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5: 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8AD0BBE-A25F-1AFE-408A-6942BEB47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942" y="4084768"/>
                <a:ext cx="6097604" cy="10273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FF84C74C-417D-530A-984F-1463429B5785}"/>
              </a:ext>
            </a:extLst>
          </p:cNvPr>
          <p:cNvSpPr txBox="1"/>
          <p:nvPr/>
        </p:nvSpPr>
        <p:spPr>
          <a:xfrm>
            <a:off x="327489" y="5600761"/>
            <a:ext cx="1122228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实现目标抗截获效果的同时，确保合法接收用户处取得最高接收信号质量以实现精确符号识别。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5641CAD-FA92-9A87-A4B1-6AE431753524}"/>
              </a:ext>
            </a:extLst>
          </p:cNvPr>
          <p:cNvSpPr/>
          <p:nvPr/>
        </p:nvSpPr>
        <p:spPr>
          <a:xfrm>
            <a:off x="5284721" y="3307461"/>
            <a:ext cx="1708254" cy="10547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726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2E3CEBC-8B6E-43D5-972B-DC5EEA0A4AD2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研究内容与方法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18C0C7-50F2-E36F-EDAC-98C8C16FF3E0}"/>
              </a:ext>
            </a:extLst>
          </p:cNvPr>
          <p:cNvSpPr txBox="1"/>
          <p:nvPr/>
        </p:nvSpPr>
        <p:spPr>
          <a:xfrm>
            <a:off x="341846" y="919470"/>
            <a:ext cx="56789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D. </a:t>
            </a:r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采用二阶段优化方案求解优化问题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734D670-FD76-C2A4-E426-49A86C2ACDB3}"/>
                  </a:ext>
                </a:extLst>
              </p:cNvPr>
              <p:cNvSpPr txBox="1"/>
              <p:nvPr/>
            </p:nvSpPr>
            <p:spPr>
              <a:xfrm>
                <a:off x="4987659" y="1351255"/>
                <a:ext cx="6883034" cy="142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2"/>
                  </a:spcBef>
                  <a:buClr>
                    <a:srgbClr val="4472C4"/>
                  </a:buClr>
                </a:pP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上述优化问题为带有抗截获约束的最大化总合法用户可达速率问题，优化变量为物理层密钥</a:t>
                </a:r>
                <a14:m>
                  <m:oMath xmlns:m="http://schemas.openxmlformats.org/officeDocument/2006/math">
                    <m:r>
                      <a:rPr lang="zh-CN" altLang="en-US" sz="2000" b="1" i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和发射功率因子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。将其拆解为两个阶段进行优化。</a:t>
                </a:r>
                <a:endPara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734D670-FD76-C2A4-E426-49A86C2A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59" y="1351255"/>
                <a:ext cx="6883034" cy="1425262"/>
              </a:xfrm>
              <a:prstGeom prst="rect">
                <a:avLst/>
              </a:prstGeom>
              <a:blipFill>
                <a:blip r:embed="rId6"/>
                <a:stretch>
                  <a:fillRect l="-886" b="-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65D651-871D-5E30-DD15-5E2A057012E2}"/>
                  </a:ext>
                </a:extLst>
              </p:cNvPr>
              <p:cNvSpPr txBox="1"/>
              <p:nvPr/>
            </p:nvSpPr>
            <p:spPr>
              <a:xfrm>
                <a:off x="4985562" y="2882164"/>
                <a:ext cx="3019442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3:</m:t>
                      </m:r>
                      <m:limLow>
                        <m:limLow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zh-CN" altLang="en-US" sz="1800" b="1" i="0">
                              <a:latin typeface="Cambria Math" panose="02040503050406030204" pitchFamily="18" charset="0"/>
                            </a:rPr>
                            <m:t>𝐌</m:t>
                          </m:r>
                        </m:lim>
                      </m:limLow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CN" altLang="en-US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065D651-871D-5E30-DD15-5E2A05701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562" y="2882164"/>
                <a:ext cx="3019442" cy="7645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0E07D77-F876-2864-9B8C-618A0FF14A1D}"/>
                  </a:ext>
                </a:extLst>
              </p:cNvPr>
              <p:cNvSpPr txBox="1"/>
              <p:nvPr/>
            </p:nvSpPr>
            <p:spPr>
              <a:xfrm>
                <a:off x="5141056" y="3646668"/>
                <a:ext cx="2708454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6: 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0E07D77-F876-2864-9B8C-618A0FF14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56" y="3646668"/>
                <a:ext cx="2708454" cy="10273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67C816-B41A-5F4B-64E8-F9317FF1A5EB}"/>
                  </a:ext>
                </a:extLst>
              </p:cNvPr>
              <p:cNvSpPr txBox="1"/>
              <p:nvPr/>
            </p:nvSpPr>
            <p:spPr>
              <a:xfrm>
                <a:off x="4985562" y="4928166"/>
                <a:ext cx="6885131" cy="1038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602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物理层安全编码</a:t>
                </a:r>
                <a14:m>
                  <m:oMath xmlns:m="http://schemas.openxmlformats.org/officeDocument/2006/math">
                    <m:r>
                      <a:rPr lang="zh-CN" altLang="en-US" sz="2000" b="1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生成问题：采用无监督算法生成。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602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子载波发射功率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优化问题：采用二分搜索处理。</a:t>
                </a:r>
                <a:endPara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867C816-B41A-5F4B-64E8-F9317FF1A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562" y="4928166"/>
                <a:ext cx="6885131" cy="1038233"/>
              </a:xfrm>
              <a:prstGeom prst="rect">
                <a:avLst/>
              </a:prstGeom>
              <a:blipFill>
                <a:blip r:embed="rId9"/>
                <a:stretch>
                  <a:fillRect l="-797" b="-9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29F4BC3-EF48-9574-5C73-F04280E98C0B}"/>
              </a:ext>
            </a:extLst>
          </p:cNvPr>
          <p:cNvSpPr txBox="1"/>
          <p:nvPr/>
        </p:nvSpPr>
        <p:spPr>
          <a:xfrm>
            <a:off x="985866" y="6004959"/>
            <a:ext cx="3355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二阶段迭代优化流程图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2C74D16-6D34-C9A9-BF2E-2F4244D86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39416" y="1430300"/>
            <a:ext cx="3640879" cy="4564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60ACB2A-BC9D-8ED2-A9AB-1C60F0BB8314}"/>
                  </a:ext>
                </a:extLst>
              </p:cNvPr>
              <p:cNvSpPr txBox="1"/>
              <p:nvPr/>
            </p:nvSpPr>
            <p:spPr>
              <a:xfrm>
                <a:off x="9012405" y="4083830"/>
                <a:ext cx="2412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7: </m:t>
                      </m:r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60ACB2A-BC9D-8ED2-A9AB-1C60F0BB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405" y="4083830"/>
                <a:ext cx="24129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FF07B4C-1F31-1F90-6344-37C1D6464BB9}"/>
                  </a:ext>
                </a:extLst>
              </p:cNvPr>
              <p:cNvSpPr txBox="1"/>
              <p:nvPr/>
            </p:nvSpPr>
            <p:spPr>
              <a:xfrm>
                <a:off x="8709134" y="2990294"/>
                <a:ext cx="3019442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4: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max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8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8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FF07B4C-1F31-1F90-6344-37C1D6464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134" y="2990294"/>
                <a:ext cx="3019442" cy="7645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F9C36-1EF1-52F5-BDAA-C2797F5BD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923B5A7-CC84-6DB5-0869-F43057FFC661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54329EB-7DE3-669D-678E-47D50CEFC3E3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6D7CF7C-B501-D4FD-DB97-770F1B1CAFB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4240BD-BEE8-5195-C6AC-4C884C01810D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7691109-6641-B3F6-F145-81DF3536B2C5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70C5F74-11E6-5EB7-DC40-8050BF0D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7E52707-9F98-00F3-8C35-A0FB96D33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DA9F60C-1FF3-8F85-FF28-58673DFE8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4C0A3A53-62B7-20F6-DB03-EE9E54D372F3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6FB46AD-7D69-787F-3840-E18906494D81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F33B3177-8C39-254A-20C9-331F40BA02B4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研究内容与方法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7CA04C-751F-43D9-C50F-2D15B4672CDE}"/>
              </a:ext>
            </a:extLst>
          </p:cNvPr>
          <p:cNvSpPr txBox="1"/>
          <p:nvPr/>
        </p:nvSpPr>
        <p:spPr>
          <a:xfrm>
            <a:off x="341846" y="919470"/>
            <a:ext cx="56789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D. </a:t>
            </a:r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采用二阶段优化方案求解优化问题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F1303E-A91E-BE6B-B7D7-BDA1D25B2216}"/>
              </a:ext>
            </a:extLst>
          </p:cNvPr>
          <p:cNvSpPr txBox="1"/>
          <p:nvPr/>
        </p:nvSpPr>
        <p:spPr>
          <a:xfrm>
            <a:off x="548986" y="6004959"/>
            <a:ext cx="3355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二阶段迭代优化流程图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70219A-5318-2E49-A0FE-6D1CD96A37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8681" y="1455275"/>
            <a:ext cx="3546445" cy="444566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49C4CCE-5DB6-F6E6-DBC9-FE7EC4FFDBDF}"/>
              </a:ext>
            </a:extLst>
          </p:cNvPr>
          <p:cNvSpPr/>
          <p:nvPr/>
        </p:nvSpPr>
        <p:spPr>
          <a:xfrm>
            <a:off x="323342" y="2286000"/>
            <a:ext cx="3681784" cy="1591733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82D696-5862-07DE-8CE5-CA3BDF6E7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585" y="1258664"/>
            <a:ext cx="4202044" cy="491425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0A3C0CB-C2C1-FC60-6BE2-E698810A9672}"/>
              </a:ext>
            </a:extLst>
          </p:cNvPr>
          <p:cNvCxnSpPr>
            <a:cxnSpLocks/>
          </p:cNvCxnSpPr>
          <p:nvPr/>
        </p:nvCxnSpPr>
        <p:spPr>
          <a:xfrm flipV="1">
            <a:off x="4005126" y="1733601"/>
            <a:ext cx="516074" cy="1370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1BEDEBFC-5F7C-1110-C1BD-E3CCB017D234}"/>
              </a:ext>
            </a:extLst>
          </p:cNvPr>
          <p:cNvSpPr txBox="1"/>
          <p:nvPr/>
        </p:nvSpPr>
        <p:spPr>
          <a:xfrm>
            <a:off x="8615035" y="5204220"/>
            <a:ext cx="82386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Loss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7805B1-2A04-3214-9A58-FF7EB73B2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4416" y="5340759"/>
            <a:ext cx="2573883" cy="5530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BE7391-7C20-3F7A-5BF1-335E4ED4E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1225" y="4244179"/>
            <a:ext cx="3104594" cy="796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455B0A8-2C00-1B85-B6ED-61ABC9F84F03}"/>
                  </a:ext>
                </a:extLst>
              </p:cNvPr>
              <p:cNvSpPr txBox="1"/>
              <p:nvPr/>
            </p:nvSpPr>
            <p:spPr>
              <a:xfrm>
                <a:off x="8839296" y="1392824"/>
                <a:ext cx="2708454" cy="1027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6: </m:t>
                      </m:r>
                      <m:sSup>
                        <m:sSup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455B0A8-2C00-1B85-B6ED-61ABC9F84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96" y="1392824"/>
                <a:ext cx="2708454" cy="10273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右 13">
            <a:extLst>
              <a:ext uri="{FF2B5EF4-FFF2-40B4-BE49-F238E27FC236}">
                <a16:creationId xmlns:a16="http://schemas.microsoft.com/office/drawing/2014/main" id="{28B56FF8-C8D9-FA6A-22F8-A3CBC7798DE8}"/>
              </a:ext>
            </a:extLst>
          </p:cNvPr>
          <p:cNvSpPr/>
          <p:nvPr/>
        </p:nvSpPr>
        <p:spPr>
          <a:xfrm rot="5400000">
            <a:off x="10038022" y="2589757"/>
            <a:ext cx="501499" cy="5716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3F884C2-4BD0-B171-3C6C-EEE1F3B402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1225" y="3370092"/>
            <a:ext cx="3384211" cy="69139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AE05273-CAA6-471C-E97D-62DFAE4C84E3}"/>
              </a:ext>
            </a:extLst>
          </p:cNvPr>
          <p:cNvSpPr txBox="1"/>
          <p:nvPr/>
        </p:nvSpPr>
        <p:spPr>
          <a:xfrm>
            <a:off x="10706785" y="2600690"/>
            <a:ext cx="84096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映射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5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A027D9-D01F-3CD1-972F-F99B5D92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3037053-212D-E7AC-EA57-DD66DC045BB4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1B01106-12FE-6068-F07E-96CC1C71FF5E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C4BE28B-1E24-B597-95C0-18551BA887C6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050B8A4-D849-D2BB-B5F4-20D61016308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84ED702-2B6F-5836-A046-2216DDA94DB5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D2F6C93-7540-04BF-0BAD-4DDE096E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F400F83-467A-E54D-253F-A882B43CA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33A9500E-6AE9-A37C-075D-185C3FB9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21E41E7-3E7B-01F5-165D-4440D080380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31CD149-E68B-E3BD-E0B6-39750D479714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0ED85343-360F-7B2C-9A23-1D1A1B0B1DF0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研究内容与方法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D12784-84B8-5210-BCE4-05F7ECECDBDC}"/>
              </a:ext>
            </a:extLst>
          </p:cNvPr>
          <p:cNvSpPr txBox="1"/>
          <p:nvPr/>
        </p:nvSpPr>
        <p:spPr>
          <a:xfrm>
            <a:off x="341846" y="919470"/>
            <a:ext cx="56789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D. </a:t>
            </a:r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采用二阶段优化方案求解优化问题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08E77F-4DAA-057A-B195-494F5A5C8ED1}"/>
              </a:ext>
            </a:extLst>
          </p:cNvPr>
          <p:cNvSpPr txBox="1"/>
          <p:nvPr/>
        </p:nvSpPr>
        <p:spPr>
          <a:xfrm>
            <a:off x="591636" y="6004959"/>
            <a:ext cx="3355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二阶段迭代优化流程图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953DE0-2E38-BCCA-5A5A-7D41AE8F03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9335" y="1394953"/>
            <a:ext cx="3629427" cy="45496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36C13D6-816A-3BBC-E8B5-39B5D203FB37}"/>
              </a:ext>
            </a:extLst>
          </p:cNvPr>
          <p:cNvSpPr/>
          <p:nvPr/>
        </p:nvSpPr>
        <p:spPr>
          <a:xfrm>
            <a:off x="389614" y="4566920"/>
            <a:ext cx="3681784" cy="900303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36E59F-FBC7-9E0E-5703-0DF34C07E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829" y="1352714"/>
            <a:ext cx="4602988" cy="4814433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5B4821-3CF4-7169-36D4-B7330D7A2337}"/>
              </a:ext>
            </a:extLst>
          </p:cNvPr>
          <p:cNvCxnSpPr>
            <a:cxnSpLocks/>
          </p:cNvCxnSpPr>
          <p:nvPr/>
        </p:nvCxnSpPr>
        <p:spPr>
          <a:xfrm flipV="1">
            <a:off x="3129625" y="1859954"/>
            <a:ext cx="1484322" cy="3157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16A29C7-7943-2B4F-0152-177B1E966BB7}"/>
              </a:ext>
            </a:extLst>
          </p:cNvPr>
          <p:cNvSpPr/>
          <p:nvPr/>
        </p:nvSpPr>
        <p:spPr>
          <a:xfrm>
            <a:off x="4874859" y="2960308"/>
            <a:ext cx="2160787" cy="2613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4D71DE-C9D1-D32F-46D7-74C6BB7E9D1A}"/>
              </a:ext>
            </a:extLst>
          </p:cNvPr>
          <p:cNvSpPr/>
          <p:nvPr/>
        </p:nvSpPr>
        <p:spPr>
          <a:xfrm>
            <a:off x="5108826" y="3438512"/>
            <a:ext cx="2847005" cy="22072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DDE63E-D8B7-F7B7-FF06-7BDFE03E2790}"/>
                  </a:ext>
                </a:extLst>
              </p:cNvPr>
              <p:cNvSpPr txBox="1"/>
              <p:nvPr/>
            </p:nvSpPr>
            <p:spPr>
              <a:xfrm>
                <a:off x="9498390" y="6085483"/>
                <a:ext cx="16508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altLang="zh-CN" sz="14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0" lang="en-US" altLang="zh-CN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0" lang="en-US" altLang="zh-CN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b>
                      </m:sSub>
                      <m:r>
                        <a:rPr kumimoji="0" lang="en-US" altLang="zh-CN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5DDE63E-D8B7-F7B7-FF06-7BDFE03E2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390" y="6085483"/>
                <a:ext cx="1650848" cy="307777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F37FC41-D19D-522C-0C3B-039137641B12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 flipV="1">
            <a:off x="7035646" y="3081568"/>
            <a:ext cx="2620163" cy="93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2EECC81-7CB0-6D28-FDDD-385F4CAF35C9}"/>
              </a:ext>
            </a:extLst>
          </p:cNvPr>
          <p:cNvSpPr/>
          <p:nvPr/>
        </p:nvSpPr>
        <p:spPr>
          <a:xfrm>
            <a:off x="9655809" y="2754913"/>
            <a:ext cx="1336010" cy="65330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rgbClr val="4472C4"/>
              </a:buClr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窃听者处误码率最低的子载波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9EE5747-B035-FAD6-CB89-F79FB793724F}"/>
              </a:ext>
            </a:extLst>
          </p:cNvPr>
          <p:cNvCxnSpPr>
            <a:cxnSpLocks/>
            <a:stCxn id="34" idx="2"/>
            <a:endCxn id="38" idx="0"/>
          </p:cNvCxnSpPr>
          <p:nvPr/>
        </p:nvCxnSpPr>
        <p:spPr>
          <a:xfrm>
            <a:off x="10323814" y="3408222"/>
            <a:ext cx="0" cy="8178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8A30F40B-386B-56C6-F612-DB5FC0402D1B}"/>
              </a:ext>
            </a:extLst>
          </p:cNvPr>
          <p:cNvSpPr/>
          <p:nvPr/>
        </p:nvSpPr>
        <p:spPr>
          <a:xfrm>
            <a:off x="9655809" y="4226050"/>
            <a:ext cx="1336010" cy="65330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rgbClr val="4472C4"/>
              </a:buClr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缩小对应子载波发射功率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AAFB491-62A8-76E3-76D1-3FF6DD3A6B82}"/>
              </a:ext>
            </a:extLst>
          </p:cNvPr>
          <p:cNvSpPr/>
          <p:nvPr/>
        </p:nvSpPr>
        <p:spPr>
          <a:xfrm>
            <a:off x="9658696" y="5319094"/>
            <a:ext cx="1336010" cy="65330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rgbClr val="4472C4"/>
              </a:buClr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输出最终各子载波发射功率方案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121F5AA-D940-859C-104C-B9316521A4F1}"/>
              </a:ext>
            </a:extLst>
          </p:cNvPr>
          <p:cNvSpPr txBox="1"/>
          <p:nvPr/>
        </p:nvSpPr>
        <p:spPr>
          <a:xfrm>
            <a:off x="8848573" y="3587209"/>
            <a:ext cx="1450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不满足抗截获约束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CA5E4C8-8FD3-DB5C-2F69-FC4EE27B4B68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>
            <a:off x="10323814" y="4879359"/>
            <a:ext cx="2887" cy="4397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F2A07FD-217D-9452-C0B2-98287C0CAB2B}"/>
              </a:ext>
            </a:extLst>
          </p:cNvPr>
          <p:cNvCxnSpPr>
            <a:cxnSpLocks/>
            <a:stCxn id="14" idx="3"/>
            <a:endCxn id="38" idx="1"/>
          </p:cNvCxnSpPr>
          <p:nvPr/>
        </p:nvCxnSpPr>
        <p:spPr>
          <a:xfrm>
            <a:off x="7955831" y="4542131"/>
            <a:ext cx="1699978" cy="105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81102E8D-1B78-0B48-739A-C0D4FBDEB040}"/>
              </a:ext>
            </a:extLst>
          </p:cNvPr>
          <p:cNvSpPr txBox="1"/>
          <p:nvPr/>
        </p:nvSpPr>
        <p:spPr>
          <a:xfrm>
            <a:off x="9746521" y="4960726"/>
            <a:ext cx="587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满足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543CF9C-1A68-C533-8ECE-AD77D6CBD992}"/>
              </a:ext>
            </a:extLst>
          </p:cNvPr>
          <p:cNvCxnSpPr>
            <a:stCxn id="38" idx="3"/>
            <a:endCxn id="34" idx="3"/>
          </p:cNvCxnSpPr>
          <p:nvPr/>
        </p:nvCxnSpPr>
        <p:spPr>
          <a:xfrm flipV="1">
            <a:off x="10991819" y="3081568"/>
            <a:ext cx="12700" cy="1471137"/>
          </a:xfrm>
          <a:prstGeom prst="bentConnector3">
            <a:avLst>
              <a:gd name="adj1" fmla="val 320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790E6C87-9B59-A1CD-F0E4-42F96330BC2B}"/>
              </a:ext>
            </a:extLst>
          </p:cNvPr>
          <p:cNvSpPr txBox="1"/>
          <p:nvPr/>
        </p:nvSpPr>
        <p:spPr>
          <a:xfrm>
            <a:off x="11533362" y="3587209"/>
            <a:ext cx="658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不满足</a:t>
            </a:r>
          </a:p>
        </p:txBody>
      </p:sp>
    </p:spTree>
    <p:extLst>
      <p:ext uri="{BB962C8B-B14F-4D97-AF65-F5344CB8AC3E}">
        <p14:creationId xmlns:p14="http://schemas.microsoft.com/office/powerpoint/2010/main" val="202017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D236107-E7AB-43EE-8D76-8BC363C75448}"/>
              </a:ext>
            </a:extLst>
          </p:cNvPr>
          <p:cNvSpPr txBox="1"/>
          <p:nvPr/>
        </p:nvSpPr>
        <p:spPr>
          <a:xfrm>
            <a:off x="465376" y="866601"/>
            <a:ext cx="6112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cs typeface="Times New Roman" panose="02020603050405020304" pitchFamily="18" charset="0"/>
              </a:rPr>
              <a:t>E: </a:t>
            </a:r>
            <a:r>
              <a:rPr lang="zh-CN" altLang="en-US" sz="2200" b="1" dirty="0">
                <a:cs typeface="Times New Roman" panose="02020603050405020304" pitchFamily="18" charset="0"/>
              </a:rPr>
              <a:t>仿真验证</a:t>
            </a:r>
            <a:r>
              <a:rPr lang="en-US" altLang="zh-CN" sz="2200" b="1" dirty="0"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50C651-E7BB-45C3-B4CD-C30F2B99E106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仿真结果与分析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EEEA98-5941-B9B6-4829-2E9754FC9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890" y="1824818"/>
            <a:ext cx="3824220" cy="28681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DFAF4B-786A-DCF7-A90A-D62BF0204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673" y="1824819"/>
            <a:ext cx="3824220" cy="28681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62839C-EBDC-688C-2A32-BCB549A4D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07" y="1824819"/>
            <a:ext cx="3824220" cy="286816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8EDCCF1-695F-D642-E643-8CADB32774EE}"/>
              </a:ext>
            </a:extLst>
          </p:cNvPr>
          <p:cNvSpPr txBox="1"/>
          <p:nvPr/>
        </p:nvSpPr>
        <p:spPr>
          <a:xfrm>
            <a:off x="531295" y="4817092"/>
            <a:ext cx="3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不同功率，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约束下合法用户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SINR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性能图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240223-1A2D-A294-9DF5-CCFCD7ECC4D2}"/>
              </a:ext>
            </a:extLst>
          </p:cNvPr>
          <p:cNvSpPr txBox="1"/>
          <p:nvPr/>
        </p:nvSpPr>
        <p:spPr>
          <a:xfrm>
            <a:off x="4418162" y="4817091"/>
            <a:ext cx="3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不同功率，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约束下窃听用户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SINR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性能图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2956DD-A7A3-7DB4-4712-A6BC27DA0064}"/>
              </a:ext>
            </a:extLst>
          </p:cNvPr>
          <p:cNvSpPr txBox="1"/>
          <p:nvPr/>
        </p:nvSpPr>
        <p:spPr>
          <a:xfrm>
            <a:off x="8426945" y="4817092"/>
            <a:ext cx="3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不同功率，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约束下系统保密速率性能图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D236107-E7AB-43EE-8D76-8BC363C75448}"/>
              </a:ext>
            </a:extLst>
          </p:cNvPr>
          <p:cNvSpPr txBox="1"/>
          <p:nvPr/>
        </p:nvSpPr>
        <p:spPr>
          <a:xfrm>
            <a:off x="465376" y="866601"/>
            <a:ext cx="6112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cs typeface="Times New Roman" panose="02020603050405020304" pitchFamily="18" charset="0"/>
              </a:rPr>
              <a:t>E: </a:t>
            </a:r>
            <a:r>
              <a:rPr lang="zh-CN" altLang="en-US" sz="2200" b="1" dirty="0">
                <a:cs typeface="Times New Roman" panose="02020603050405020304" pitchFamily="18" charset="0"/>
              </a:rPr>
              <a:t>仿真验证</a:t>
            </a:r>
            <a:r>
              <a:rPr lang="en-US" altLang="zh-CN" sz="2200" b="1" dirty="0"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9924B9B-CC77-45F3-BC6F-A5EECEA2D239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仿真结果与分析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1AC045-6CE0-4D93-242F-A84497C3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043" y="1646626"/>
            <a:ext cx="4539365" cy="3404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FA0EAA-1493-206D-F572-2141B41528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562" y="1646626"/>
            <a:ext cx="4539365" cy="34045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10F22C-0C2B-97F1-595B-A0A7E109E004}"/>
              </a:ext>
            </a:extLst>
          </p:cNvPr>
          <p:cNvSpPr txBox="1"/>
          <p:nvPr/>
        </p:nvSpPr>
        <p:spPr>
          <a:xfrm>
            <a:off x="1843887" y="5105911"/>
            <a:ext cx="3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不同方案下，系统保密速率性能图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1F6826-BCE5-C601-79D3-D3C62197705B}"/>
              </a:ext>
            </a:extLst>
          </p:cNvPr>
          <p:cNvSpPr txBox="1"/>
          <p:nvPr/>
        </p:nvSpPr>
        <p:spPr>
          <a:xfrm>
            <a:off x="7318406" y="5100072"/>
            <a:ext cx="3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约束，不同子载波数量系统保密速率性能图</a:t>
            </a:r>
          </a:p>
        </p:txBody>
      </p:sp>
    </p:spTree>
    <p:extLst>
      <p:ext uri="{BB962C8B-B14F-4D97-AF65-F5344CB8AC3E}">
        <p14:creationId xmlns:p14="http://schemas.microsoft.com/office/powerpoint/2010/main" val="1924128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09BA3-6F06-C2E2-BE17-8158B6E55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51E4FC-D402-5C05-01F5-E1C8B7788884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2143C94-C464-B588-1812-A0C2FF47ED6E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C907BCD-959F-6EC3-E4E9-35B421698052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6D0F39-088B-297F-0731-BE2506A6FA02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CC01C12-D6AD-E104-D8E0-9F9D72CE0DA8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69BC1D1-55F7-5DDF-DDFD-ADA33DE43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5FB9EEE-EBEB-1669-C992-27A3E0E37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4B08AEAE-8AE2-C665-7BFE-B0E233CAE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94EDD46-4B8B-CF17-CF12-50BD8EC0BEE7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57F9D89E-210E-4546-17F2-DF42A70D087F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615035F-1011-A77C-5048-95BC3D89C6E7}"/>
              </a:ext>
            </a:extLst>
          </p:cNvPr>
          <p:cNvSpPr txBox="1"/>
          <p:nvPr/>
        </p:nvSpPr>
        <p:spPr>
          <a:xfrm>
            <a:off x="1008331" y="12447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总结与展望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240D95-C052-8CE4-D3DF-DF239D1BAC8A}"/>
              </a:ext>
            </a:extLst>
          </p:cNvPr>
          <p:cNvSpPr txBox="1"/>
          <p:nvPr/>
        </p:nvSpPr>
        <p:spPr>
          <a:xfrm>
            <a:off x="341846" y="919470"/>
            <a:ext cx="56789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基于目前方案未来可考虑开展的工作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D56345-C4CB-091A-07D1-9064041F287B}"/>
              </a:ext>
            </a:extLst>
          </p:cNvPr>
          <p:cNvSpPr txBox="1"/>
          <p:nvPr/>
        </p:nvSpPr>
        <p:spPr>
          <a:xfrm>
            <a:off x="353201" y="1604976"/>
            <a:ext cx="11518540" cy="2500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目前都是从能量的角度去进行评估，实际判别可以考虑生成具体源符号，同时在接收端训练对应的解码器；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如果存在集群的情况下，可以选取部分节点其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目标为对合法用户友好，对窃听者发射强干扰，这块的干扰如果能实现定向效果即可成功诱骗窃听者；（诱骗指标需要进一步考虑）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可以考虑结合波束成形矩阵进一步优化，主动发射噪声信号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，发射信号如下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D68697-A2D5-C867-2BE8-9F67C608D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4975" y="4125535"/>
            <a:ext cx="2342857" cy="4666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2409F6-513D-81F0-1E79-A20699471D93}"/>
              </a:ext>
            </a:extLst>
          </p:cNvPr>
          <p:cNvSpPr txBox="1"/>
          <p:nvPr/>
        </p:nvSpPr>
        <p:spPr>
          <a:xfrm>
            <a:off x="716833" y="4655770"/>
            <a:ext cx="1115490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其中噪声设计为合法用户信道的零空间，零空间满足以下公式即可消除合法用户接收到的人工干扰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徽标, 公司名称&#10;&#10;AI 生成的内容可能不正确。">
            <a:extLst>
              <a:ext uri="{FF2B5EF4-FFF2-40B4-BE49-F238E27FC236}">
                <a16:creationId xmlns:a16="http://schemas.microsoft.com/office/drawing/2014/main" id="{0C6F082E-51A3-9A26-3A2F-5CA61D13C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8389" y="5218962"/>
            <a:ext cx="1904762" cy="533333"/>
          </a:xfrm>
          <a:prstGeom prst="rect">
            <a:avLst/>
          </a:prstGeom>
        </p:spPr>
      </p:pic>
      <p:pic>
        <p:nvPicPr>
          <p:cNvPr id="10" name="图片 9" descr="图示&#10;&#10;AI 生成的内容可能不正确。">
            <a:extLst>
              <a:ext uri="{FF2B5EF4-FFF2-40B4-BE49-F238E27FC236}">
                <a16:creationId xmlns:a16="http://schemas.microsoft.com/office/drawing/2014/main" id="{5258963C-DEBC-57A2-F266-213D534E17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714" y="5690605"/>
            <a:ext cx="3228571" cy="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screen">
            <a:alphaModFix amt="70000"/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04811" y="2433859"/>
            <a:ext cx="7263527" cy="21236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汇报完毕</a:t>
            </a:r>
            <a:endParaRPr kumimoji="1" lang="en-US" altLang="zh-CN" sz="6600" b="1" spc="300" dirty="0">
              <a:ln w="9525"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衷心感谢各位老师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平行四边形 39"/>
          <p:cNvSpPr/>
          <p:nvPr/>
        </p:nvSpPr>
        <p:spPr>
          <a:xfrm>
            <a:off x="3085" y="-9212"/>
            <a:ext cx="5962817" cy="68672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30571" y="1915674"/>
            <a:ext cx="2986403" cy="3017439"/>
            <a:chOff x="3327680" y="971340"/>
            <a:chExt cx="1234272" cy="1234273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椭圆 38"/>
            <p:cNvSpPr/>
            <p:nvPr/>
          </p:nvSpPr>
          <p:spPr>
            <a:xfrm>
              <a:off x="3327680" y="971340"/>
              <a:ext cx="1234272" cy="1234273"/>
            </a:xfrm>
            <a:prstGeom prst="ellipse">
              <a:avLst/>
            </a:prstGeom>
            <a:grpFill/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432350" y="1091083"/>
              <a:ext cx="1024932" cy="994787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732768" y="2916562"/>
            <a:ext cx="21820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  录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395586-F03A-48D1-94DF-16B239DF4FB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ea typeface="思源黑体 CN Medium" panose="020B0600000000000000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ea typeface="思源黑体 CN Medium" panose="020B0600000000000000" pitchFamily="34" charset="-122"/>
              <a:cs typeface="+mn-cs"/>
            </a:endParaRPr>
          </a:p>
        </p:txBody>
      </p:sp>
      <p:grpSp>
        <p:nvGrpSpPr>
          <p:cNvPr id="38" name="组合 37"/>
          <p:cNvGrpSpPr/>
          <p:nvPr>
            <p:custDataLst>
              <p:tags r:id="rId1"/>
            </p:custDataLst>
          </p:nvPr>
        </p:nvGrpSpPr>
        <p:grpSpPr>
          <a:xfrm>
            <a:off x="5303911" y="884428"/>
            <a:ext cx="3711792" cy="1207438"/>
            <a:chOff x="3327680" y="971340"/>
            <a:chExt cx="4017452" cy="1306869"/>
          </a:xfrm>
        </p:grpSpPr>
        <p:grpSp>
          <p:nvGrpSpPr>
            <p:cNvPr id="41" name="组合 40"/>
            <p:cNvGrpSpPr/>
            <p:nvPr/>
          </p:nvGrpSpPr>
          <p:grpSpPr>
            <a:xfrm>
              <a:off x="3327680" y="971340"/>
              <a:ext cx="1234272" cy="1234273"/>
              <a:chOff x="3327680" y="971340"/>
              <a:chExt cx="1234272" cy="1234273"/>
            </a:xfrm>
          </p:grpSpPr>
          <p:sp>
            <p:nvSpPr>
              <p:cNvPr id="44" name="椭圆 43"/>
              <p:cNvSpPr/>
              <p:nvPr>
                <p:custDataLst>
                  <p:tags r:id="rId19"/>
                </p:custDataLst>
              </p:nvPr>
            </p:nvSpPr>
            <p:spPr>
              <a:xfrm>
                <a:off x="3327680" y="971340"/>
                <a:ext cx="1234272" cy="1234273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" name="椭圆 44"/>
              <p:cNvSpPr/>
              <p:nvPr>
                <p:custDataLst>
                  <p:tags r:id="rId20"/>
                </p:custDataLst>
              </p:nvPr>
            </p:nvSpPr>
            <p:spPr>
              <a:xfrm>
                <a:off x="3432350" y="1091083"/>
                <a:ext cx="1024932" cy="99478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2" name="矩形 41"/>
            <p:cNvSpPr/>
            <p:nvPr>
              <p:custDataLst>
                <p:tags r:id="rId17"/>
              </p:custDataLst>
            </p:nvPr>
          </p:nvSpPr>
          <p:spPr>
            <a:xfrm>
              <a:off x="3665054" y="1203073"/>
              <a:ext cx="744084" cy="10751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</a:p>
          </p:txBody>
        </p:sp>
        <p:sp>
          <p:nvSpPr>
            <p:cNvPr id="43" name="矩形 42"/>
            <p:cNvSpPr/>
            <p:nvPr>
              <p:custDataLst>
                <p:tags r:id="rId18"/>
              </p:custDataLst>
            </p:nvPr>
          </p:nvSpPr>
          <p:spPr>
            <a:xfrm>
              <a:off x="4924449" y="1234532"/>
              <a:ext cx="2420683" cy="7661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背景介绍</a:t>
              </a:r>
              <a:endPara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>
            <p:custDataLst>
              <p:tags r:id="rId2"/>
            </p:custDataLst>
          </p:nvPr>
        </p:nvGrpSpPr>
        <p:grpSpPr>
          <a:xfrm>
            <a:off x="5303908" y="2101092"/>
            <a:ext cx="5250675" cy="1193011"/>
            <a:chOff x="3327680" y="971340"/>
            <a:chExt cx="5683063" cy="1291253"/>
          </a:xfrm>
        </p:grpSpPr>
        <p:grpSp>
          <p:nvGrpSpPr>
            <p:cNvPr id="47" name="组合 46"/>
            <p:cNvGrpSpPr/>
            <p:nvPr/>
          </p:nvGrpSpPr>
          <p:grpSpPr>
            <a:xfrm>
              <a:off x="3327680" y="971340"/>
              <a:ext cx="1234272" cy="1234273"/>
              <a:chOff x="3327680" y="971340"/>
              <a:chExt cx="1234272" cy="1234273"/>
            </a:xfrm>
          </p:grpSpPr>
          <p:sp>
            <p:nvSpPr>
              <p:cNvPr id="50" name="椭圆 49"/>
              <p:cNvSpPr/>
              <p:nvPr>
                <p:custDataLst>
                  <p:tags r:id="rId15"/>
                </p:custDataLst>
              </p:nvPr>
            </p:nvSpPr>
            <p:spPr>
              <a:xfrm>
                <a:off x="3327680" y="971340"/>
                <a:ext cx="1234272" cy="1234273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1" name="椭圆 50"/>
              <p:cNvSpPr/>
              <p:nvPr>
                <p:custDataLst>
                  <p:tags r:id="rId16"/>
                </p:custDataLst>
              </p:nvPr>
            </p:nvSpPr>
            <p:spPr>
              <a:xfrm>
                <a:off x="3432350" y="1091083"/>
                <a:ext cx="1024932" cy="99478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8" name="矩形 47"/>
            <p:cNvSpPr/>
            <p:nvPr>
              <p:custDataLst>
                <p:tags r:id="rId13"/>
              </p:custDataLst>
            </p:nvPr>
          </p:nvSpPr>
          <p:spPr>
            <a:xfrm>
              <a:off x="3668302" y="1187457"/>
              <a:ext cx="744085" cy="10751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14"/>
              </p:custDataLst>
            </p:nvPr>
          </p:nvSpPr>
          <p:spPr>
            <a:xfrm>
              <a:off x="4924450" y="1234532"/>
              <a:ext cx="4086293" cy="7661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研究内容与方法</a:t>
              </a:r>
            </a:p>
          </p:txBody>
        </p:sp>
      </p:grpSp>
      <p:grpSp>
        <p:nvGrpSpPr>
          <p:cNvPr id="70" name="组合 69"/>
          <p:cNvGrpSpPr/>
          <p:nvPr>
            <p:custDataLst>
              <p:tags r:id="rId3"/>
            </p:custDataLst>
          </p:nvPr>
        </p:nvGrpSpPr>
        <p:grpSpPr>
          <a:xfrm>
            <a:off x="5303908" y="3317756"/>
            <a:ext cx="5250676" cy="1216665"/>
            <a:chOff x="3327680" y="971340"/>
            <a:chExt cx="5683060" cy="1316855"/>
          </a:xfrm>
        </p:grpSpPr>
        <p:grpSp>
          <p:nvGrpSpPr>
            <p:cNvPr id="71" name="组合 70"/>
            <p:cNvGrpSpPr/>
            <p:nvPr/>
          </p:nvGrpSpPr>
          <p:grpSpPr>
            <a:xfrm>
              <a:off x="3327680" y="971340"/>
              <a:ext cx="1234272" cy="1234273"/>
              <a:chOff x="3327680" y="971340"/>
              <a:chExt cx="1234272" cy="1234273"/>
            </a:xfrm>
          </p:grpSpPr>
          <p:sp>
            <p:nvSpPr>
              <p:cNvPr id="74" name="椭圆 73"/>
              <p:cNvSpPr/>
              <p:nvPr>
                <p:custDataLst>
                  <p:tags r:id="rId11"/>
                </p:custDataLst>
              </p:nvPr>
            </p:nvSpPr>
            <p:spPr>
              <a:xfrm>
                <a:off x="3327680" y="971340"/>
                <a:ext cx="1234272" cy="1234273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75" name="椭圆 74"/>
              <p:cNvSpPr/>
              <p:nvPr>
                <p:custDataLst>
                  <p:tags r:id="rId12"/>
                </p:custDataLst>
              </p:nvPr>
            </p:nvSpPr>
            <p:spPr>
              <a:xfrm>
                <a:off x="3432350" y="1091083"/>
                <a:ext cx="1024932" cy="99478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72" name="矩形 71"/>
            <p:cNvSpPr/>
            <p:nvPr>
              <p:custDataLst>
                <p:tags r:id="rId9"/>
              </p:custDataLst>
            </p:nvPr>
          </p:nvSpPr>
          <p:spPr>
            <a:xfrm>
              <a:off x="3681914" y="1213059"/>
              <a:ext cx="744084" cy="10751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10"/>
              </p:custDataLst>
            </p:nvPr>
          </p:nvSpPr>
          <p:spPr>
            <a:xfrm>
              <a:off x="4924450" y="1234532"/>
              <a:ext cx="4086290" cy="7661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仿真结果与分析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DEFF331-E2CD-45CD-9B79-3EFEF94672A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303908" y="4548915"/>
            <a:ext cx="4224751" cy="1140366"/>
            <a:chOff x="3327680" y="971340"/>
            <a:chExt cx="4572653" cy="123427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C1F9569-3B3C-40F0-8093-EEA90D241E21}"/>
                </a:ext>
              </a:extLst>
            </p:cNvPr>
            <p:cNvGrpSpPr/>
            <p:nvPr/>
          </p:nvGrpSpPr>
          <p:grpSpPr>
            <a:xfrm>
              <a:off x="3327680" y="971340"/>
              <a:ext cx="1234272" cy="1234273"/>
              <a:chOff x="3327680" y="971340"/>
              <a:chExt cx="1234272" cy="1234273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B8BD39A2-F4B1-46D7-977D-04692E4AC696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3327680" y="971340"/>
                <a:ext cx="1234272" cy="1234273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EF11CE2A-0040-498C-B779-5BB120AE1E6D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3432350" y="1091083"/>
                <a:ext cx="1024932" cy="99478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727E177-C643-4508-92A7-C8C0F2DAA8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3656630" y="1172074"/>
              <a:ext cx="576370" cy="832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A6552B2-BE3B-4D3D-A728-0DD992C488D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924447" y="1234532"/>
              <a:ext cx="2975886" cy="7661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总结与</a:t>
              </a:r>
              <a:r>
                <a:rPr lang="zh-CN" altLang="en-US" sz="4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3354BC-C713-76CE-AD6D-E5B805205E67}"/>
              </a:ext>
            </a:extLst>
          </p:cNvPr>
          <p:cNvSpPr txBox="1"/>
          <p:nvPr/>
        </p:nvSpPr>
        <p:spPr>
          <a:xfrm>
            <a:off x="537041" y="5996064"/>
            <a:ext cx="3103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kern="100" dirty="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2018-2024</a:t>
            </a:r>
            <a:r>
              <a:rPr lang="zh-CN" altLang="en-US" sz="1400" b="1" kern="100" dirty="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全球发射火箭次数</a:t>
            </a:r>
            <a:endParaRPr lang="en-US" altLang="zh-CN" sz="1400" b="1" kern="100" dirty="0">
              <a:solidFill>
                <a:srgbClr val="20386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A94BD4-3797-64BB-6D79-1BB9F020E2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720"/>
          <a:stretch>
            <a:fillRect/>
          </a:stretch>
        </p:blipFill>
        <p:spPr>
          <a:xfrm>
            <a:off x="812104" y="3874733"/>
            <a:ext cx="2553306" cy="2060547"/>
          </a:xfrm>
          <a:prstGeom prst="rect">
            <a:avLst/>
          </a:prstGeom>
        </p:spPr>
      </p:pic>
      <p:sp>
        <p:nvSpPr>
          <p:cNvPr id="10" name="文本框 15">
            <a:extLst>
              <a:ext uri="{FF2B5EF4-FFF2-40B4-BE49-F238E27FC236}">
                <a16:creationId xmlns:a16="http://schemas.microsoft.com/office/drawing/2014/main" id="{0140E938-195D-01CB-7418-C430FCFE07EA}"/>
              </a:ext>
            </a:extLst>
          </p:cNvPr>
          <p:cNvSpPr txBox="1"/>
          <p:nvPr/>
        </p:nvSpPr>
        <p:spPr>
          <a:xfrm>
            <a:off x="3405523" y="4008610"/>
            <a:ext cx="4393981" cy="178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2024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年，美国和中国航天活动发射次数分别占比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60%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26%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截至到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2025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月全球在轨卫星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13810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颗，美国占比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64%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，中国占比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6%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776CEB-FBBA-CC15-489C-C252A6478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472" y="1467401"/>
            <a:ext cx="2185279" cy="19389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1FF7E81-06C5-044C-EA4A-ABC01A700DD2}"/>
              </a:ext>
            </a:extLst>
          </p:cNvPr>
          <p:cNvSpPr txBox="1"/>
          <p:nvPr/>
        </p:nvSpPr>
        <p:spPr>
          <a:xfrm>
            <a:off x="537041" y="3429000"/>
            <a:ext cx="3103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kern="100" dirty="0" err="1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StarLink</a:t>
            </a:r>
            <a:r>
              <a:rPr lang="zh-CN" altLang="en-US" sz="1400" b="1" kern="100" dirty="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发射卫星数量</a:t>
            </a:r>
            <a:endParaRPr lang="en-US" altLang="zh-CN" sz="1400" b="1" kern="100" dirty="0">
              <a:solidFill>
                <a:srgbClr val="20386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5">
            <a:extLst>
              <a:ext uri="{FF2B5EF4-FFF2-40B4-BE49-F238E27FC236}">
                <a16:creationId xmlns:a16="http://schemas.microsoft.com/office/drawing/2014/main" id="{DB68171B-7DCA-D175-B973-BE4CEB9D90B8}"/>
              </a:ext>
            </a:extLst>
          </p:cNvPr>
          <p:cNvSpPr txBox="1"/>
          <p:nvPr/>
        </p:nvSpPr>
        <p:spPr>
          <a:xfrm>
            <a:off x="3405523" y="1906544"/>
            <a:ext cx="4393981" cy="136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300-2000km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的低轨空间所能容纳卫星数量约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5.8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万颗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2029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年预计部署约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5.7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万颗；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SpaceX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申请了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4.2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万颗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，占比将超过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72%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94285A-A97B-1018-7E5C-335025201A92}"/>
              </a:ext>
            </a:extLst>
          </p:cNvPr>
          <p:cNvSpPr txBox="1"/>
          <p:nvPr/>
        </p:nvSpPr>
        <p:spPr>
          <a:xfrm>
            <a:off x="302454" y="1023159"/>
            <a:ext cx="11518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200" b="1" kern="1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全球低轨卫星网络发展现状</a:t>
            </a:r>
            <a:endParaRPr lang="en-US" altLang="zh-CN" sz="2200" b="1" kern="100" dirty="0">
              <a:solidFill>
                <a:srgbClr val="20386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75AEEB-4DFC-5EBE-DC23-4D841BB5C203}"/>
              </a:ext>
            </a:extLst>
          </p:cNvPr>
          <p:cNvSpPr/>
          <p:nvPr/>
        </p:nvSpPr>
        <p:spPr>
          <a:xfrm>
            <a:off x="9351767" y="1661224"/>
            <a:ext cx="1796459" cy="7456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近地轨道空间容量有限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B31152C-025C-E847-B45C-6FF8DD254D69}"/>
              </a:ext>
            </a:extLst>
          </p:cNvPr>
          <p:cNvSpPr/>
          <p:nvPr/>
        </p:nvSpPr>
        <p:spPr>
          <a:xfrm>
            <a:off x="506044" y="1505746"/>
            <a:ext cx="7471260" cy="4813429"/>
          </a:xfrm>
          <a:prstGeom prst="rect">
            <a:avLst/>
          </a:prstGeom>
          <a:noFill/>
          <a:ln w="25400">
            <a:solidFill>
              <a:srgbClr val="203864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任意多边形 113">
            <a:extLst>
              <a:ext uri="{FF2B5EF4-FFF2-40B4-BE49-F238E27FC236}">
                <a16:creationId xmlns:a16="http://schemas.microsoft.com/office/drawing/2014/main" id="{36738FE2-E34F-1630-EA71-F6B1A3CA823C}"/>
              </a:ext>
            </a:extLst>
          </p:cNvPr>
          <p:cNvSpPr/>
          <p:nvPr/>
        </p:nvSpPr>
        <p:spPr>
          <a:xfrm rot="5400000" flipH="1" flipV="1">
            <a:off x="6857796" y="3628268"/>
            <a:ext cx="3783600" cy="662282"/>
          </a:xfrm>
          <a:custGeom>
            <a:avLst/>
            <a:gdLst>
              <a:gd name="connsiteX0" fmla="*/ 0 w 2218171"/>
              <a:gd name="connsiteY0" fmla="*/ 0 h 1025954"/>
              <a:gd name="connsiteX1" fmla="*/ 2218171 w 2218171"/>
              <a:gd name="connsiteY1" fmla="*/ 0 h 1025954"/>
              <a:gd name="connsiteX2" fmla="*/ 2133630 w 2218171"/>
              <a:gd name="connsiteY2" fmla="*/ 4729 h 1025954"/>
              <a:gd name="connsiteX3" fmla="*/ 1407965 w 2218171"/>
              <a:gd name="connsiteY3" fmla="*/ 731558 h 1025954"/>
              <a:gd name="connsiteX4" fmla="*/ 1401622 w 2218171"/>
              <a:gd name="connsiteY4" fmla="*/ 777604 h 1025954"/>
              <a:gd name="connsiteX5" fmla="*/ 1401622 w 2218171"/>
              <a:gd name="connsiteY5" fmla="*/ 785601 h 1025954"/>
              <a:gd name="connsiteX6" fmla="*/ 1671797 w 2218171"/>
              <a:gd name="connsiteY6" fmla="*/ 785601 h 1025954"/>
              <a:gd name="connsiteX7" fmla="*/ 1109086 w 2218171"/>
              <a:gd name="connsiteY7" fmla="*/ 1025954 h 1025954"/>
              <a:gd name="connsiteX8" fmla="*/ 546374 w 2218171"/>
              <a:gd name="connsiteY8" fmla="*/ 785601 h 1025954"/>
              <a:gd name="connsiteX9" fmla="*/ 816549 w 2218171"/>
              <a:gd name="connsiteY9" fmla="*/ 785601 h 1025954"/>
              <a:gd name="connsiteX10" fmla="*/ 816549 w 2218171"/>
              <a:gd name="connsiteY10" fmla="*/ 776628 h 1025954"/>
              <a:gd name="connsiteX11" fmla="*/ 810188 w 2218171"/>
              <a:gd name="connsiteY11" fmla="*/ 730520 h 1025954"/>
              <a:gd name="connsiteX12" fmla="*/ 84523 w 2218171"/>
              <a:gd name="connsiteY12" fmla="*/ 4722 h 10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18171" h="1025954">
                <a:moveTo>
                  <a:pt x="0" y="0"/>
                </a:moveTo>
                <a:lnTo>
                  <a:pt x="2218171" y="0"/>
                </a:lnTo>
                <a:lnTo>
                  <a:pt x="2133630" y="4729"/>
                </a:lnTo>
                <a:cubicBezTo>
                  <a:pt x="1772202" y="45393"/>
                  <a:pt x="1479574" y="343880"/>
                  <a:pt x="1407965" y="731558"/>
                </a:cubicBezTo>
                <a:lnTo>
                  <a:pt x="1401622" y="777604"/>
                </a:lnTo>
                <a:lnTo>
                  <a:pt x="1401622" y="785601"/>
                </a:lnTo>
                <a:lnTo>
                  <a:pt x="1671797" y="785601"/>
                </a:lnTo>
                <a:lnTo>
                  <a:pt x="1109086" y="1025954"/>
                </a:lnTo>
                <a:lnTo>
                  <a:pt x="546374" y="785601"/>
                </a:lnTo>
                <a:lnTo>
                  <a:pt x="816549" y="785601"/>
                </a:lnTo>
                <a:lnTo>
                  <a:pt x="816549" y="776628"/>
                </a:lnTo>
                <a:lnTo>
                  <a:pt x="810188" y="730520"/>
                </a:lnTo>
                <a:cubicBezTo>
                  <a:pt x="738579" y="343391"/>
                  <a:pt x="445951" y="45327"/>
                  <a:pt x="84523" y="4722"/>
                </a:cubicBezTo>
                <a:close/>
              </a:path>
            </a:pathLst>
          </a:custGeom>
          <a:gradFill>
            <a:gsLst>
              <a:gs pos="52000">
                <a:srgbClr val="5B9BD5">
                  <a:lumMod val="20000"/>
                  <a:lumOff val="80000"/>
                </a:srgbClr>
              </a:gs>
              <a:gs pos="0">
                <a:srgbClr val="5B9BD5">
                  <a:lumMod val="40000"/>
                  <a:lumOff val="60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6419E87-B3D2-9209-C74B-BBE15D20B51E}"/>
              </a:ext>
            </a:extLst>
          </p:cNvPr>
          <p:cNvSpPr/>
          <p:nvPr/>
        </p:nvSpPr>
        <p:spPr>
          <a:xfrm>
            <a:off x="9351766" y="3529045"/>
            <a:ext cx="1796459" cy="7456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通信频段资源有限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F81D71A-E564-7339-BC48-D983A6A4FE30}"/>
              </a:ext>
            </a:extLst>
          </p:cNvPr>
          <p:cNvSpPr/>
          <p:nvPr/>
        </p:nvSpPr>
        <p:spPr>
          <a:xfrm>
            <a:off x="9351765" y="5402657"/>
            <a:ext cx="1796459" cy="7394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卫星轨道“先到先得”原则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040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1E25A-5332-AA9D-058C-4A2B52EE4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732B233-B7C8-5A45-BE25-E9488A9E0C11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101D05A-83D1-359D-073B-349B0F84F85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94E1A6C-6DDA-5AF0-2D2E-EE7902B3981C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699DC0A-AD3C-56F9-113A-C381DAC293C9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7AEF53E-171E-1033-8126-C7A531B853B6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40F246B-B1C9-8C8A-E86C-5627611F1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84B4DEF-A58C-336B-F167-F66706D9F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B72E460C-E1A5-BD9D-C67B-3F04BB923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637DA1C-F813-5CD0-1742-62E06C7B84FE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86D8408-69E1-5DB3-E314-22D19D7BD37B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A5DC4F8-61B1-6B9F-FC06-AEE5D48B3DD5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4BE987-B2DB-946B-2CC6-09A031E0560C}"/>
              </a:ext>
            </a:extLst>
          </p:cNvPr>
          <p:cNvSpPr txBox="1"/>
          <p:nvPr/>
        </p:nvSpPr>
        <p:spPr>
          <a:xfrm>
            <a:off x="302454" y="1023159"/>
            <a:ext cx="11518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200" b="1" kern="100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国家发展低轨卫星网络政策扶持</a:t>
            </a:r>
            <a:endParaRPr lang="en-US" altLang="zh-CN" sz="2200" b="1" kern="100" dirty="0">
              <a:solidFill>
                <a:srgbClr val="20386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050797-A822-03C6-2EAE-48933511C693}"/>
              </a:ext>
            </a:extLst>
          </p:cNvPr>
          <p:cNvSpPr/>
          <p:nvPr/>
        </p:nvSpPr>
        <p:spPr>
          <a:xfrm>
            <a:off x="397615" y="1528710"/>
            <a:ext cx="11396767" cy="115944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十三五规划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天地一体化信息网络</a:t>
            </a: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列入“科技创新</a:t>
            </a:r>
            <a:r>
              <a:rPr lang="en-US" altLang="zh-CN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2030—</a:t>
            </a: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重大项目”</a:t>
            </a:r>
            <a:endParaRPr lang="en-US" altLang="zh-CN" kern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十四五规划</a:t>
            </a: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：打造</a:t>
            </a:r>
            <a:r>
              <a:rPr lang="zh-CN" altLang="en-US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全球覆盖、高效运行</a:t>
            </a: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的通信、导航、遥感</a:t>
            </a:r>
            <a:r>
              <a:rPr lang="zh-CN" altLang="en-US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空间基础设施体系</a:t>
            </a:r>
            <a:endParaRPr lang="en-US" altLang="zh-CN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政府工作报告（</a:t>
            </a:r>
            <a:r>
              <a:rPr lang="en-US" altLang="zh-CN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要培育壮大新兴产业、未来产业，推动</a:t>
            </a:r>
            <a:r>
              <a:rPr lang="zh-CN" altLang="en-US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商业航天、低空经济</a:t>
            </a:r>
            <a:r>
              <a:rPr lang="zh-CN" altLang="en-US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等新兴产业安全健康发展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99F1584-0604-E57D-F3F7-8A6F3FFE0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904022"/>
              </p:ext>
            </p:extLst>
          </p:nvPr>
        </p:nvGraphicFramePr>
        <p:xfrm>
          <a:off x="1074884" y="2787988"/>
          <a:ext cx="10042231" cy="3361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070">
                  <a:extLst>
                    <a:ext uri="{9D8B030D-6E8A-4147-A177-3AD203B41FA5}">
                      <a16:colId xmlns:a16="http://schemas.microsoft.com/office/drawing/2014/main" val="2365454927"/>
                    </a:ext>
                  </a:extLst>
                </a:gridCol>
                <a:gridCol w="1073390">
                  <a:extLst>
                    <a:ext uri="{9D8B030D-6E8A-4147-A177-3AD203B41FA5}">
                      <a16:colId xmlns:a16="http://schemas.microsoft.com/office/drawing/2014/main" val="848423993"/>
                    </a:ext>
                  </a:extLst>
                </a:gridCol>
                <a:gridCol w="881195">
                  <a:extLst>
                    <a:ext uri="{9D8B030D-6E8A-4147-A177-3AD203B41FA5}">
                      <a16:colId xmlns:a16="http://schemas.microsoft.com/office/drawing/2014/main" val="703277821"/>
                    </a:ext>
                  </a:extLst>
                </a:gridCol>
                <a:gridCol w="889279">
                  <a:extLst>
                    <a:ext uri="{9D8B030D-6E8A-4147-A177-3AD203B41FA5}">
                      <a16:colId xmlns:a16="http://schemas.microsoft.com/office/drawing/2014/main" val="2915480027"/>
                    </a:ext>
                  </a:extLst>
                </a:gridCol>
                <a:gridCol w="1034798">
                  <a:extLst>
                    <a:ext uri="{9D8B030D-6E8A-4147-A177-3AD203B41FA5}">
                      <a16:colId xmlns:a16="http://schemas.microsoft.com/office/drawing/2014/main" val="1838462385"/>
                    </a:ext>
                  </a:extLst>
                </a:gridCol>
                <a:gridCol w="816521">
                  <a:extLst>
                    <a:ext uri="{9D8B030D-6E8A-4147-A177-3AD203B41FA5}">
                      <a16:colId xmlns:a16="http://schemas.microsoft.com/office/drawing/2014/main" val="2035615812"/>
                    </a:ext>
                  </a:extLst>
                </a:gridCol>
                <a:gridCol w="4841978">
                  <a:extLst>
                    <a:ext uri="{9D8B030D-6E8A-4147-A177-3AD203B41FA5}">
                      <a16:colId xmlns:a16="http://schemas.microsoft.com/office/drawing/2014/main" val="2331003144"/>
                    </a:ext>
                  </a:extLst>
                </a:gridCol>
              </a:tblGrid>
              <a:tr h="5441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国家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公司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低轨星座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计划数量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已发射数量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建成年份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用途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446856811"/>
                  </a:ext>
                </a:extLst>
              </a:tr>
              <a:tr h="939263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中国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上海垣信卫星科技有限公司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千帆星座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超</a:t>
                      </a:r>
                      <a:r>
                        <a:rPr lang="en-US" altLang="zh-CN" sz="1200" dirty="0"/>
                        <a:t>15000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36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2030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卫星互联网</a:t>
                      </a:r>
                      <a:r>
                        <a:rPr lang="en-US" altLang="zh-CN" sz="1200" dirty="0"/>
                        <a:t>(</a:t>
                      </a:r>
                      <a:r>
                        <a:rPr lang="zh-CN" altLang="en-US" sz="1200" dirty="0"/>
                        <a:t>宽带</a:t>
                      </a:r>
                      <a:r>
                        <a:rPr lang="en-US" altLang="zh-CN" sz="1200" dirty="0"/>
                        <a:t>):</a:t>
                      </a:r>
                      <a:r>
                        <a:rPr lang="zh-CN" altLang="en-US" sz="1200" dirty="0"/>
                        <a:t>目标在</a:t>
                      </a:r>
                      <a:r>
                        <a:rPr lang="en-US" altLang="zh-CN" sz="1200" dirty="0"/>
                        <a:t>2024</a:t>
                      </a:r>
                      <a:r>
                        <a:rPr lang="zh-CN" altLang="en-US" sz="1200" dirty="0"/>
                        <a:t>年发射并运行至少</a:t>
                      </a:r>
                      <a:r>
                        <a:rPr lang="en-US" altLang="zh-CN" sz="1200" dirty="0"/>
                        <a:t>108</a:t>
                      </a:r>
                      <a:r>
                        <a:rPr lang="zh-CN" altLang="en-US" sz="1200" dirty="0"/>
                        <a:t>颗卫星，到</a:t>
                      </a:r>
                      <a:r>
                        <a:rPr lang="en-US" altLang="zh-CN" sz="1200" dirty="0"/>
                        <a:t>2025</a:t>
                      </a:r>
                      <a:r>
                        <a:rPr lang="zh-CN" altLang="en-US" sz="1200" dirty="0"/>
                        <a:t>年底实现</a:t>
                      </a:r>
                      <a:r>
                        <a:rPr lang="en-US" altLang="zh-CN" sz="1200" dirty="0"/>
                        <a:t>648</a:t>
                      </a:r>
                      <a:r>
                        <a:rPr lang="zh-CN" altLang="en-US" sz="1200" dirty="0"/>
                        <a:t>颗</a:t>
                      </a:r>
                      <a:r>
                        <a:rPr lang="en-US" altLang="zh-CN" sz="1200" dirty="0"/>
                        <a:t>GEN1</a:t>
                      </a:r>
                      <a:r>
                        <a:rPr lang="zh-CN" altLang="en-US" sz="1200" dirty="0"/>
                        <a:t>卫星</a:t>
                      </a:r>
                      <a:r>
                        <a:rPr lang="en-US" altLang="zh-CN" sz="1200" dirty="0"/>
                        <a:t>;</a:t>
                      </a:r>
                      <a:r>
                        <a:rPr lang="zh-CN" altLang="en-US" sz="1200" dirty="0"/>
                        <a:t>到</a:t>
                      </a:r>
                      <a:r>
                        <a:rPr lang="en-US" altLang="zh-CN" sz="1200" dirty="0"/>
                        <a:t>2026-2027</a:t>
                      </a:r>
                      <a:r>
                        <a:rPr lang="zh-CN" altLang="en-US" sz="1200" dirty="0"/>
                        <a:t>年完成后续</a:t>
                      </a:r>
                      <a:r>
                        <a:rPr lang="en-US" altLang="zh-CN" sz="1200" dirty="0"/>
                        <a:t>648 </a:t>
                      </a:r>
                      <a:r>
                        <a:rPr lang="zh-CN" altLang="en-US" sz="1200" dirty="0"/>
                        <a:t>颗</a:t>
                      </a:r>
                      <a:r>
                        <a:rPr lang="en-US" altLang="zh-CN" sz="1200" dirty="0"/>
                        <a:t>GEN2</a:t>
                      </a:r>
                      <a:r>
                        <a:rPr lang="zh-CN" altLang="en-US" sz="1200" dirty="0"/>
                        <a:t>卫星发射任务，到</a:t>
                      </a:r>
                      <a:r>
                        <a:rPr lang="en-US" altLang="zh-CN" sz="1200" dirty="0"/>
                        <a:t>2030</a:t>
                      </a:r>
                      <a:r>
                        <a:rPr lang="zh-CN" altLang="en-US" sz="1200" dirty="0"/>
                        <a:t>年底完成</a:t>
                      </a:r>
                      <a:r>
                        <a:rPr lang="en-US" altLang="zh-CN" sz="1200" dirty="0"/>
                        <a:t>15000</a:t>
                      </a:r>
                      <a:r>
                        <a:rPr lang="zh-CN" altLang="en-US" sz="1200" dirty="0"/>
                        <a:t>颗卫星。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97119483"/>
                  </a:ext>
                </a:extLst>
              </a:tr>
              <a:tr h="93926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中国卫星网络集团有限公司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GW</a:t>
                      </a:r>
                      <a:r>
                        <a:rPr lang="zh-CN" altLang="en-US" sz="1200" dirty="0"/>
                        <a:t>星座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12992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2035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卫星互联网</a:t>
                      </a:r>
                      <a:r>
                        <a:rPr lang="en-US" altLang="zh-CN" sz="1200" dirty="0"/>
                        <a:t>(</a:t>
                      </a:r>
                      <a:r>
                        <a:rPr lang="zh-CN" altLang="en-US" sz="1200" dirty="0"/>
                        <a:t>包含两个子星座</a:t>
                      </a:r>
                      <a:r>
                        <a:rPr lang="en-US" altLang="zh-CN" sz="1200" dirty="0"/>
                        <a:t>GW-A59</a:t>
                      </a:r>
                      <a:r>
                        <a:rPr lang="zh-CN" altLang="en-US" sz="1200" dirty="0"/>
                        <a:t>和</a:t>
                      </a:r>
                      <a:r>
                        <a:rPr lang="en-US" altLang="zh-CN" sz="1200" dirty="0"/>
                        <a:t>GW-A2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GW-A59</a:t>
                      </a:r>
                      <a:r>
                        <a:rPr lang="zh-CN" altLang="en-US" sz="1200" dirty="0"/>
                        <a:t>子星座计划由</a:t>
                      </a:r>
                      <a:r>
                        <a:rPr lang="en-US" altLang="zh-CN" sz="1200" dirty="0"/>
                        <a:t>6080</a:t>
                      </a:r>
                      <a:r>
                        <a:rPr lang="zh-CN" altLang="en-US" sz="1200" dirty="0"/>
                        <a:t>颗卫星组成，</a:t>
                      </a:r>
                      <a:r>
                        <a:rPr lang="en-US" altLang="zh-CN" sz="1200" dirty="0"/>
                        <a:t>GW-A2</a:t>
                      </a:r>
                      <a:r>
                        <a:rPr lang="zh-CN" altLang="en-US" sz="1200" dirty="0"/>
                        <a:t>子月座则由</a:t>
                      </a:r>
                      <a:r>
                        <a:rPr lang="en-US" altLang="zh-CN" sz="1200" dirty="0"/>
                        <a:t>6912</a:t>
                      </a:r>
                      <a:r>
                        <a:rPr lang="zh-CN" altLang="en-US" sz="1200" dirty="0"/>
                        <a:t>颗卫星组 成</a:t>
                      </a:r>
                      <a:r>
                        <a:rPr lang="en-US" altLang="zh-CN" sz="1200" dirty="0"/>
                        <a:t>):</a:t>
                      </a:r>
                      <a:r>
                        <a:rPr lang="zh-CN" altLang="en-US" sz="1200" dirty="0"/>
                        <a:t>计划到</a:t>
                      </a:r>
                      <a:r>
                        <a:rPr lang="en-US" altLang="zh-CN" sz="1200" dirty="0"/>
                        <a:t>2029</a:t>
                      </a:r>
                      <a:r>
                        <a:rPr lang="zh-CN" altLang="en-US" sz="1200" dirty="0"/>
                        <a:t>年发射卫星数量</a:t>
                      </a:r>
                      <a:r>
                        <a:rPr lang="en-US" altLang="zh-CN" sz="1200" dirty="0"/>
                        <a:t>1300</a:t>
                      </a:r>
                      <a:r>
                        <a:rPr lang="zh-CN" altLang="en-US" sz="1200" dirty="0"/>
                        <a:t>颗，到</a:t>
                      </a:r>
                      <a:r>
                        <a:rPr lang="en-US" altLang="zh-CN" sz="1200" dirty="0"/>
                        <a:t>2035</a:t>
                      </a:r>
                      <a:r>
                        <a:rPr lang="zh-CN" altLang="en-US" sz="1200" dirty="0"/>
                        <a:t>年完成</a:t>
                      </a:r>
                      <a:r>
                        <a:rPr lang="en-US" altLang="zh-CN" sz="1200" dirty="0"/>
                        <a:t>1.3</a:t>
                      </a:r>
                      <a:r>
                        <a:rPr lang="zh-CN" altLang="en-US" sz="1200" dirty="0"/>
                        <a:t>万颗。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244094024"/>
                  </a:ext>
                </a:extLst>
              </a:tr>
              <a:tr h="939263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上海蓝箭鸿擎科技有限公司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鸿鹄</a:t>
                      </a:r>
                      <a:r>
                        <a:rPr lang="en-US" altLang="zh-CN" sz="1200" dirty="0"/>
                        <a:t>-3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1000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0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/</a:t>
                      </a:r>
                      <a:endParaRPr lang="zh-CN" altLang="en-US" sz="12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卫星互联网</a:t>
                      </a:r>
                      <a:r>
                        <a:rPr lang="en-US" altLang="zh-CN" sz="1200" dirty="0"/>
                        <a:t>(</a:t>
                      </a:r>
                      <a:r>
                        <a:rPr lang="zh-CN" altLang="en-US" sz="1200" dirty="0"/>
                        <a:t>在</a:t>
                      </a:r>
                      <a:r>
                        <a:rPr lang="en-US" altLang="zh-CN" sz="1200" dirty="0"/>
                        <a:t>160</a:t>
                      </a:r>
                      <a:r>
                        <a:rPr lang="zh-CN" altLang="en-US" sz="1200" dirty="0"/>
                        <a:t>个轨道平面上总共发射</a:t>
                      </a:r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万颗卫星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013821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7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52539-E793-BE9A-C274-FCB1F41D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01F4DC-E580-9137-0A99-AD45DBA1B43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65A9E61-E69F-72EA-4B3C-F12EE915BF9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8C322D3-09F3-E345-F7C0-654E1F5B4483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93F84D3-1591-B85E-798E-568DDD6436E2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DDCA1CA-68C2-D4AC-C15D-D4E3BB03C70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35B8043-AEC4-2E8E-8BFD-2090857CF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769940F-34EB-FBB8-33CA-E6A18D036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771B1193-B0FB-6E68-B358-3B3F4655E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72CAC68-F4DB-E0D6-5074-B548FAB4C9A5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6CB3501-F2ED-9718-6806-9CACE6116B41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5A26577-E947-5BF8-53E8-E3698FA4C0E1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D449C4-56FD-5151-0579-30215DDAEB45}"/>
              </a:ext>
            </a:extLst>
          </p:cNvPr>
          <p:cNvSpPr txBox="1"/>
          <p:nvPr/>
        </p:nvSpPr>
        <p:spPr>
          <a:xfrm>
            <a:off x="302454" y="1023159"/>
            <a:ext cx="11518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200" b="1" kern="100" dirty="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低轨卫星网络大量部署已成必然趋势，随之而来的是新的风险</a:t>
            </a:r>
            <a:endParaRPr lang="en-US" altLang="zh-CN" sz="2200" b="1" kern="100" dirty="0">
              <a:solidFill>
                <a:srgbClr val="20386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821D93-F050-465F-BB40-0E3F2526D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68" y="1601913"/>
            <a:ext cx="3711050" cy="43566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F7C3D23-F2EA-4B0C-E53A-12F2D81D074E}"/>
              </a:ext>
            </a:extLst>
          </p:cNvPr>
          <p:cNvSpPr txBox="1"/>
          <p:nvPr/>
        </p:nvSpPr>
        <p:spPr>
          <a:xfrm>
            <a:off x="6049179" y="4873087"/>
            <a:ext cx="335324" cy="1077218"/>
          </a:xfrm>
          <a:prstGeom prst="rect">
            <a:avLst/>
          </a:prstGeom>
          <a:noFill/>
          <a:ln w="19050">
            <a:solidFill>
              <a:srgbClr val="20386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数量庞大</a:t>
            </a:r>
            <a:endParaRPr lang="en-US" altLang="zh-CN" sz="1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73545E-4E9E-D157-5985-3ACA398CA143}"/>
              </a:ext>
            </a:extLst>
          </p:cNvPr>
          <p:cNvSpPr txBox="1"/>
          <p:nvPr/>
        </p:nvSpPr>
        <p:spPr>
          <a:xfrm>
            <a:off x="6045742" y="1577496"/>
            <a:ext cx="313962" cy="1323439"/>
          </a:xfrm>
          <a:prstGeom prst="rect">
            <a:avLst/>
          </a:prstGeom>
          <a:noFill/>
          <a:ln w="19050">
            <a:solidFill>
              <a:srgbClr val="20386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覆盖范围广</a:t>
            </a:r>
            <a:endParaRPr lang="en-US" altLang="zh-CN" sz="1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66068B-29BD-D244-9279-2C985ED4E8A6}"/>
              </a:ext>
            </a:extLst>
          </p:cNvPr>
          <p:cNvSpPr txBox="1"/>
          <p:nvPr/>
        </p:nvSpPr>
        <p:spPr>
          <a:xfrm>
            <a:off x="6049177" y="3162896"/>
            <a:ext cx="335325" cy="1323439"/>
          </a:xfrm>
          <a:prstGeom prst="rect">
            <a:avLst/>
          </a:prstGeom>
          <a:noFill/>
          <a:ln w="19050">
            <a:solidFill>
              <a:srgbClr val="20386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节点高动态</a:t>
            </a:r>
            <a:endParaRPr lang="en-US" altLang="zh-CN" sz="1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4A6A57A-4718-FB6B-B7E0-260711271A68}"/>
              </a:ext>
            </a:extLst>
          </p:cNvPr>
          <p:cNvGrpSpPr/>
          <p:nvPr/>
        </p:nvGrpSpPr>
        <p:grpSpPr>
          <a:xfrm>
            <a:off x="6578230" y="1622633"/>
            <a:ext cx="1625960" cy="1225135"/>
            <a:chOff x="4276810" y="3377859"/>
            <a:chExt cx="3473822" cy="2665209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ADCA7A2-167A-E9EF-850C-3E2BA738B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0841" y="3558695"/>
              <a:ext cx="3356750" cy="2370636"/>
            </a:xfrm>
            <a:prstGeom prst="rect">
              <a:avLst/>
            </a:prstGeom>
          </p:spPr>
        </p:pic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77583B7-DABA-F7D1-D2C8-2DAEC01C444F}"/>
                </a:ext>
              </a:extLst>
            </p:cNvPr>
            <p:cNvSpPr/>
            <p:nvPr/>
          </p:nvSpPr>
          <p:spPr>
            <a:xfrm>
              <a:off x="4276810" y="3377859"/>
              <a:ext cx="3473822" cy="2665209"/>
            </a:xfrm>
            <a:prstGeom prst="ellipse">
              <a:avLst/>
            </a:prstGeom>
            <a:noFill/>
            <a:ln w="28575">
              <a:solidFill>
                <a:schemeClr val="bg1">
                  <a:lumMod val="85000"/>
                  <a:alpha val="44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9F30DC68-DBD6-224E-39C7-3F1F92CA568C}"/>
                </a:ext>
              </a:extLst>
            </p:cNvPr>
            <p:cNvSpPr/>
            <p:nvPr/>
          </p:nvSpPr>
          <p:spPr>
            <a:xfrm>
              <a:off x="4488218" y="3521457"/>
              <a:ext cx="3119744" cy="2370636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CC96689F-ED3B-CB16-13F4-BFA68E393BAE}"/>
              </a:ext>
            </a:extLst>
          </p:cNvPr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6562161" y="3208771"/>
            <a:ext cx="1642029" cy="122546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DB46450-9754-A242-ADF6-5FA480FE6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2161" y="4768395"/>
            <a:ext cx="1642029" cy="135332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189670B-55B2-1E08-CDF8-F28D1788F07F}"/>
              </a:ext>
            </a:extLst>
          </p:cNvPr>
          <p:cNvSpPr txBox="1"/>
          <p:nvPr/>
        </p:nvSpPr>
        <p:spPr>
          <a:xfrm>
            <a:off x="9889702" y="1976510"/>
            <a:ext cx="1149232" cy="584775"/>
          </a:xfrm>
          <a:prstGeom prst="rect">
            <a:avLst/>
          </a:prstGeom>
          <a:noFill/>
          <a:ln w="19050">
            <a:solidFill>
              <a:srgbClr val="20386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窃听风险显著提升</a:t>
            </a:r>
            <a:endParaRPr lang="en-US" altLang="zh-CN" sz="1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772E817-3EC7-4AB9-1A60-EE4DFD7B1FA8}"/>
              </a:ext>
            </a:extLst>
          </p:cNvPr>
          <p:cNvSpPr txBox="1"/>
          <p:nvPr/>
        </p:nvSpPr>
        <p:spPr>
          <a:xfrm>
            <a:off x="9889702" y="3487868"/>
            <a:ext cx="1149232" cy="584775"/>
          </a:xfrm>
          <a:prstGeom prst="rect">
            <a:avLst/>
          </a:prstGeom>
          <a:noFill/>
          <a:ln w="19050">
            <a:solidFill>
              <a:srgbClr val="20386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安全传输实现困难</a:t>
            </a:r>
            <a:endParaRPr lang="en-US" altLang="zh-CN" sz="1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D595DB-A98A-AC64-DE54-19B45933182A}"/>
              </a:ext>
            </a:extLst>
          </p:cNvPr>
          <p:cNvSpPr txBox="1"/>
          <p:nvPr/>
        </p:nvSpPr>
        <p:spPr>
          <a:xfrm>
            <a:off x="9889702" y="5141989"/>
            <a:ext cx="1149232" cy="584775"/>
          </a:xfrm>
          <a:prstGeom prst="rect">
            <a:avLst/>
          </a:prstGeom>
          <a:noFill/>
          <a:ln w="19050">
            <a:solidFill>
              <a:srgbClr val="20386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辅助设备成本高昂</a:t>
            </a:r>
            <a:endParaRPr lang="en-US" altLang="zh-CN" sz="1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113">
            <a:extLst>
              <a:ext uri="{FF2B5EF4-FFF2-40B4-BE49-F238E27FC236}">
                <a16:creationId xmlns:a16="http://schemas.microsoft.com/office/drawing/2014/main" id="{9C11D4C1-DFF0-CDD9-6243-C11C402A31A7}"/>
              </a:ext>
            </a:extLst>
          </p:cNvPr>
          <p:cNvSpPr/>
          <p:nvPr/>
        </p:nvSpPr>
        <p:spPr>
          <a:xfrm rot="5400000" flipH="1" flipV="1">
            <a:off x="3347778" y="3503598"/>
            <a:ext cx="3783600" cy="662282"/>
          </a:xfrm>
          <a:custGeom>
            <a:avLst/>
            <a:gdLst>
              <a:gd name="connsiteX0" fmla="*/ 0 w 2218171"/>
              <a:gd name="connsiteY0" fmla="*/ 0 h 1025954"/>
              <a:gd name="connsiteX1" fmla="*/ 2218171 w 2218171"/>
              <a:gd name="connsiteY1" fmla="*/ 0 h 1025954"/>
              <a:gd name="connsiteX2" fmla="*/ 2133630 w 2218171"/>
              <a:gd name="connsiteY2" fmla="*/ 4729 h 1025954"/>
              <a:gd name="connsiteX3" fmla="*/ 1407965 w 2218171"/>
              <a:gd name="connsiteY3" fmla="*/ 731558 h 1025954"/>
              <a:gd name="connsiteX4" fmla="*/ 1401622 w 2218171"/>
              <a:gd name="connsiteY4" fmla="*/ 777604 h 1025954"/>
              <a:gd name="connsiteX5" fmla="*/ 1401622 w 2218171"/>
              <a:gd name="connsiteY5" fmla="*/ 785601 h 1025954"/>
              <a:gd name="connsiteX6" fmla="*/ 1671797 w 2218171"/>
              <a:gd name="connsiteY6" fmla="*/ 785601 h 1025954"/>
              <a:gd name="connsiteX7" fmla="*/ 1109086 w 2218171"/>
              <a:gd name="connsiteY7" fmla="*/ 1025954 h 1025954"/>
              <a:gd name="connsiteX8" fmla="*/ 546374 w 2218171"/>
              <a:gd name="connsiteY8" fmla="*/ 785601 h 1025954"/>
              <a:gd name="connsiteX9" fmla="*/ 816549 w 2218171"/>
              <a:gd name="connsiteY9" fmla="*/ 785601 h 1025954"/>
              <a:gd name="connsiteX10" fmla="*/ 816549 w 2218171"/>
              <a:gd name="connsiteY10" fmla="*/ 776628 h 1025954"/>
              <a:gd name="connsiteX11" fmla="*/ 810188 w 2218171"/>
              <a:gd name="connsiteY11" fmla="*/ 730520 h 1025954"/>
              <a:gd name="connsiteX12" fmla="*/ 84523 w 2218171"/>
              <a:gd name="connsiteY12" fmla="*/ 4722 h 10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18171" h="1025954">
                <a:moveTo>
                  <a:pt x="0" y="0"/>
                </a:moveTo>
                <a:lnTo>
                  <a:pt x="2218171" y="0"/>
                </a:lnTo>
                <a:lnTo>
                  <a:pt x="2133630" y="4729"/>
                </a:lnTo>
                <a:cubicBezTo>
                  <a:pt x="1772202" y="45393"/>
                  <a:pt x="1479574" y="343880"/>
                  <a:pt x="1407965" y="731558"/>
                </a:cubicBezTo>
                <a:lnTo>
                  <a:pt x="1401622" y="777604"/>
                </a:lnTo>
                <a:lnTo>
                  <a:pt x="1401622" y="785601"/>
                </a:lnTo>
                <a:lnTo>
                  <a:pt x="1671797" y="785601"/>
                </a:lnTo>
                <a:lnTo>
                  <a:pt x="1109086" y="1025954"/>
                </a:lnTo>
                <a:lnTo>
                  <a:pt x="546374" y="785601"/>
                </a:lnTo>
                <a:lnTo>
                  <a:pt x="816549" y="785601"/>
                </a:lnTo>
                <a:lnTo>
                  <a:pt x="816549" y="776628"/>
                </a:lnTo>
                <a:lnTo>
                  <a:pt x="810188" y="730520"/>
                </a:lnTo>
                <a:cubicBezTo>
                  <a:pt x="738579" y="343391"/>
                  <a:pt x="445951" y="45327"/>
                  <a:pt x="84523" y="4722"/>
                </a:cubicBezTo>
                <a:close/>
              </a:path>
            </a:pathLst>
          </a:custGeom>
          <a:gradFill>
            <a:gsLst>
              <a:gs pos="52000">
                <a:srgbClr val="5B9BD5">
                  <a:lumMod val="20000"/>
                  <a:lumOff val="80000"/>
                </a:srgbClr>
              </a:gs>
              <a:gs pos="0">
                <a:srgbClr val="5B9BD5">
                  <a:lumMod val="40000"/>
                  <a:lumOff val="60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任意多边形 113">
            <a:extLst>
              <a:ext uri="{FF2B5EF4-FFF2-40B4-BE49-F238E27FC236}">
                <a16:creationId xmlns:a16="http://schemas.microsoft.com/office/drawing/2014/main" id="{50543A42-687A-EFA9-1C97-78E09123992C}"/>
              </a:ext>
            </a:extLst>
          </p:cNvPr>
          <p:cNvSpPr/>
          <p:nvPr/>
        </p:nvSpPr>
        <p:spPr>
          <a:xfrm rot="5400000" flipH="1" flipV="1">
            <a:off x="7183959" y="3517736"/>
            <a:ext cx="3783600" cy="662282"/>
          </a:xfrm>
          <a:custGeom>
            <a:avLst/>
            <a:gdLst>
              <a:gd name="connsiteX0" fmla="*/ 0 w 2218171"/>
              <a:gd name="connsiteY0" fmla="*/ 0 h 1025954"/>
              <a:gd name="connsiteX1" fmla="*/ 2218171 w 2218171"/>
              <a:gd name="connsiteY1" fmla="*/ 0 h 1025954"/>
              <a:gd name="connsiteX2" fmla="*/ 2133630 w 2218171"/>
              <a:gd name="connsiteY2" fmla="*/ 4729 h 1025954"/>
              <a:gd name="connsiteX3" fmla="*/ 1407965 w 2218171"/>
              <a:gd name="connsiteY3" fmla="*/ 731558 h 1025954"/>
              <a:gd name="connsiteX4" fmla="*/ 1401622 w 2218171"/>
              <a:gd name="connsiteY4" fmla="*/ 777604 h 1025954"/>
              <a:gd name="connsiteX5" fmla="*/ 1401622 w 2218171"/>
              <a:gd name="connsiteY5" fmla="*/ 785601 h 1025954"/>
              <a:gd name="connsiteX6" fmla="*/ 1671797 w 2218171"/>
              <a:gd name="connsiteY6" fmla="*/ 785601 h 1025954"/>
              <a:gd name="connsiteX7" fmla="*/ 1109086 w 2218171"/>
              <a:gd name="connsiteY7" fmla="*/ 1025954 h 1025954"/>
              <a:gd name="connsiteX8" fmla="*/ 546374 w 2218171"/>
              <a:gd name="connsiteY8" fmla="*/ 785601 h 1025954"/>
              <a:gd name="connsiteX9" fmla="*/ 816549 w 2218171"/>
              <a:gd name="connsiteY9" fmla="*/ 785601 h 1025954"/>
              <a:gd name="connsiteX10" fmla="*/ 816549 w 2218171"/>
              <a:gd name="connsiteY10" fmla="*/ 776628 h 1025954"/>
              <a:gd name="connsiteX11" fmla="*/ 810188 w 2218171"/>
              <a:gd name="connsiteY11" fmla="*/ 730520 h 1025954"/>
              <a:gd name="connsiteX12" fmla="*/ 84523 w 2218171"/>
              <a:gd name="connsiteY12" fmla="*/ 4722 h 10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18171" h="1025954">
                <a:moveTo>
                  <a:pt x="0" y="0"/>
                </a:moveTo>
                <a:lnTo>
                  <a:pt x="2218171" y="0"/>
                </a:lnTo>
                <a:lnTo>
                  <a:pt x="2133630" y="4729"/>
                </a:lnTo>
                <a:cubicBezTo>
                  <a:pt x="1772202" y="45393"/>
                  <a:pt x="1479574" y="343880"/>
                  <a:pt x="1407965" y="731558"/>
                </a:cubicBezTo>
                <a:lnTo>
                  <a:pt x="1401622" y="777604"/>
                </a:lnTo>
                <a:lnTo>
                  <a:pt x="1401622" y="785601"/>
                </a:lnTo>
                <a:lnTo>
                  <a:pt x="1671797" y="785601"/>
                </a:lnTo>
                <a:lnTo>
                  <a:pt x="1109086" y="1025954"/>
                </a:lnTo>
                <a:lnTo>
                  <a:pt x="546374" y="785601"/>
                </a:lnTo>
                <a:lnTo>
                  <a:pt x="816549" y="785601"/>
                </a:lnTo>
                <a:lnTo>
                  <a:pt x="816549" y="776628"/>
                </a:lnTo>
                <a:lnTo>
                  <a:pt x="810188" y="730520"/>
                </a:lnTo>
                <a:cubicBezTo>
                  <a:pt x="738579" y="343391"/>
                  <a:pt x="445951" y="45327"/>
                  <a:pt x="84523" y="4722"/>
                </a:cubicBezTo>
                <a:close/>
              </a:path>
            </a:pathLst>
          </a:custGeom>
          <a:gradFill>
            <a:gsLst>
              <a:gs pos="52000">
                <a:srgbClr val="5B9BD5">
                  <a:lumMod val="20000"/>
                  <a:lumOff val="80000"/>
                </a:srgbClr>
              </a:gs>
              <a:gs pos="0">
                <a:srgbClr val="5B9BD5">
                  <a:lumMod val="40000"/>
                  <a:lumOff val="60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7233BE3-D4C2-36CD-4C20-B4109781522D}"/>
              </a:ext>
            </a:extLst>
          </p:cNvPr>
          <p:cNvSpPr/>
          <p:nvPr/>
        </p:nvSpPr>
        <p:spPr>
          <a:xfrm>
            <a:off x="9713454" y="1505749"/>
            <a:ext cx="1483846" cy="4754466"/>
          </a:xfrm>
          <a:prstGeom prst="rect">
            <a:avLst/>
          </a:prstGeom>
          <a:noFill/>
          <a:ln w="25400">
            <a:solidFill>
              <a:srgbClr val="203864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1657243-888E-720C-AA19-ED5F7F4C7E4A}"/>
              </a:ext>
            </a:extLst>
          </p:cNvPr>
          <p:cNvSpPr/>
          <p:nvPr/>
        </p:nvSpPr>
        <p:spPr>
          <a:xfrm>
            <a:off x="5836826" y="1505748"/>
            <a:ext cx="2595362" cy="4754466"/>
          </a:xfrm>
          <a:prstGeom prst="rect">
            <a:avLst/>
          </a:prstGeom>
          <a:noFill/>
          <a:ln w="25400">
            <a:solidFill>
              <a:srgbClr val="203864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40863C9-DCAF-BEBC-428D-6849C9A247A3}"/>
              </a:ext>
            </a:extLst>
          </p:cNvPr>
          <p:cNvSpPr/>
          <p:nvPr/>
        </p:nvSpPr>
        <p:spPr>
          <a:xfrm>
            <a:off x="651575" y="1505749"/>
            <a:ext cx="4028864" cy="4754466"/>
          </a:xfrm>
          <a:prstGeom prst="rect">
            <a:avLst/>
          </a:prstGeom>
          <a:noFill/>
          <a:ln w="25400">
            <a:solidFill>
              <a:srgbClr val="203864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29D1A5B-1634-5531-4DCC-9079EC155041}"/>
              </a:ext>
            </a:extLst>
          </p:cNvPr>
          <p:cNvSpPr txBox="1"/>
          <p:nvPr/>
        </p:nvSpPr>
        <p:spPr>
          <a:xfrm>
            <a:off x="1678680" y="5983215"/>
            <a:ext cx="1798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空天地一体化网络架构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362A2C2-401D-9A9B-E41F-C93DAB117B8D}"/>
              </a:ext>
            </a:extLst>
          </p:cNvPr>
          <p:cNvSpPr/>
          <p:nvPr/>
        </p:nvSpPr>
        <p:spPr>
          <a:xfrm>
            <a:off x="811668" y="3487868"/>
            <a:ext cx="3711050" cy="107318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05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532D-CD7C-DCF2-28A1-E9AC795E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A8ABB936-9979-5C58-E1EE-CE697E1A878B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E19A773-644C-8953-674A-B544B544E95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330FA76-BE5A-8E6C-795A-57E8B8CACB1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762FB9C-49E0-A016-4C87-FD65FD04FA1D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6E90536-E9D7-0247-9210-9E85EB29A192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9334A88-A996-035D-6F5A-B1E66BEA9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AD73BDBE-0DCC-D778-4772-C816BD0E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8F321CFB-7E4C-AD2F-C72E-FD353424A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C87ECC2-2084-EC7A-27C1-1DE00377659A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A106A3E5-9CDA-890F-6EDC-D57EED103C07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00FE9FB-FF4B-B2C5-1BFA-398588080578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9914BE-85CA-FC3C-7A32-5BAA854D2DD7}"/>
              </a:ext>
            </a:extLst>
          </p:cNvPr>
          <p:cNvSpPr txBox="1"/>
          <p:nvPr/>
        </p:nvSpPr>
        <p:spPr>
          <a:xfrm>
            <a:off x="839416" y="1081486"/>
            <a:ext cx="52986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200" b="1" kern="100" dirty="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此前工作基础</a:t>
            </a:r>
            <a:endParaRPr lang="en-US" altLang="zh-CN" sz="2200" b="1" kern="100" dirty="0">
              <a:solidFill>
                <a:srgbClr val="20386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43E20D-39A7-6165-04B0-E576A6E78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16" y="1573612"/>
            <a:ext cx="4447253" cy="44472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A90A433-DA4E-16F7-ACE3-C7B3342FA343}"/>
              </a:ext>
            </a:extLst>
          </p:cNvPr>
          <p:cNvSpPr txBox="1"/>
          <p:nvPr/>
        </p:nvSpPr>
        <p:spPr>
          <a:xfrm>
            <a:off x="6630035" y="1695659"/>
            <a:ext cx="1591099" cy="830997"/>
          </a:xfrm>
          <a:prstGeom prst="rect">
            <a:avLst/>
          </a:prstGeom>
          <a:noFill/>
          <a:ln w="19050">
            <a:solidFill>
              <a:srgbClr val="20386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星地通信考虑多发射节点单接收节点</a:t>
            </a:r>
            <a:endParaRPr lang="en-US" altLang="zh-CN" sz="1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7C32B5-C23E-417D-2C39-A0026C810D1D}"/>
              </a:ext>
            </a:extLst>
          </p:cNvPr>
          <p:cNvSpPr txBox="1"/>
          <p:nvPr/>
        </p:nvSpPr>
        <p:spPr>
          <a:xfrm>
            <a:off x="6630035" y="3429950"/>
            <a:ext cx="1591099" cy="830997"/>
          </a:xfrm>
          <a:prstGeom prst="rect">
            <a:avLst/>
          </a:prstGeom>
          <a:noFill/>
          <a:ln w="19050">
            <a:solidFill>
              <a:srgbClr val="20386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多节点协同优化参数实现安全传输</a:t>
            </a:r>
            <a:endParaRPr lang="en-US" altLang="zh-CN" sz="1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7F8A3C-4583-A838-D51E-CAB8697A0CA0}"/>
              </a:ext>
            </a:extLst>
          </p:cNvPr>
          <p:cNvSpPr txBox="1"/>
          <p:nvPr/>
        </p:nvSpPr>
        <p:spPr>
          <a:xfrm>
            <a:off x="6630035" y="5150806"/>
            <a:ext cx="1591099" cy="830997"/>
          </a:xfrm>
          <a:prstGeom prst="rect">
            <a:avLst/>
          </a:prstGeom>
          <a:noFill/>
          <a:ln w="19050">
            <a:solidFill>
              <a:srgbClr val="203864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安全传输与辅助安全传输设备强绑定</a:t>
            </a:r>
            <a:endParaRPr lang="en-US" altLang="zh-CN" sz="1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13">
            <a:extLst>
              <a:ext uri="{FF2B5EF4-FFF2-40B4-BE49-F238E27FC236}">
                <a16:creationId xmlns:a16="http://schemas.microsoft.com/office/drawing/2014/main" id="{FD70F74A-24C7-65F9-9592-A04C6F43F746}"/>
              </a:ext>
            </a:extLst>
          </p:cNvPr>
          <p:cNvSpPr/>
          <p:nvPr/>
        </p:nvSpPr>
        <p:spPr>
          <a:xfrm rot="5400000" flipH="1" flipV="1">
            <a:off x="4030813" y="3355039"/>
            <a:ext cx="3783600" cy="662282"/>
          </a:xfrm>
          <a:custGeom>
            <a:avLst/>
            <a:gdLst>
              <a:gd name="connsiteX0" fmla="*/ 0 w 2218171"/>
              <a:gd name="connsiteY0" fmla="*/ 0 h 1025954"/>
              <a:gd name="connsiteX1" fmla="*/ 2218171 w 2218171"/>
              <a:gd name="connsiteY1" fmla="*/ 0 h 1025954"/>
              <a:gd name="connsiteX2" fmla="*/ 2133630 w 2218171"/>
              <a:gd name="connsiteY2" fmla="*/ 4729 h 1025954"/>
              <a:gd name="connsiteX3" fmla="*/ 1407965 w 2218171"/>
              <a:gd name="connsiteY3" fmla="*/ 731558 h 1025954"/>
              <a:gd name="connsiteX4" fmla="*/ 1401622 w 2218171"/>
              <a:gd name="connsiteY4" fmla="*/ 777604 h 1025954"/>
              <a:gd name="connsiteX5" fmla="*/ 1401622 w 2218171"/>
              <a:gd name="connsiteY5" fmla="*/ 785601 h 1025954"/>
              <a:gd name="connsiteX6" fmla="*/ 1671797 w 2218171"/>
              <a:gd name="connsiteY6" fmla="*/ 785601 h 1025954"/>
              <a:gd name="connsiteX7" fmla="*/ 1109086 w 2218171"/>
              <a:gd name="connsiteY7" fmla="*/ 1025954 h 1025954"/>
              <a:gd name="connsiteX8" fmla="*/ 546374 w 2218171"/>
              <a:gd name="connsiteY8" fmla="*/ 785601 h 1025954"/>
              <a:gd name="connsiteX9" fmla="*/ 816549 w 2218171"/>
              <a:gd name="connsiteY9" fmla="*/ 785601 h 1025954"/>
              <a:gd name="connsiteX10" fmla="*/ 816549 w 2218171"/>
              <a:gd name="connsiteY10" fmla="*/ 776628 h 1025954"/>
              <a:gd name="connsiteX11" fmla="*/ 810188 w 2218171"/>
              <a:gd name="connsiteY11" fmla="*/ 730520 h 1025954"/>
              <a:gd name="connsiteX12" fmla="*/ 84523 w 2218171"/>
              <a:gd name="connsiteY12" fmla="*/ 4722 h 10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18171" h="1025954">
                <a:moveTo>
                  <a:pt x="0" y="0"/>
                </a:moveTo>
                <a:lnTo>
                  <a:pt x="2218171" y="0"/>
                </a:lnTo>
                <a:lnTo>
                  <a:pt x="2133630" y="4729"/>
                </a:lnTo>
                <a:cubicBezTo>
                  <a:pt x="1772202" y="45393"/>
                  <a:pt x="1479574" y="343880"/>
                  <a:pt x="1407965" y="731558"/>
                </a:cubicBezTo>
                <a:lnTo>
                  <a:pt x="1401622" y="777604"/>
                </a:lnTo>
                <a:lnTo>
                  <a:pt x="1401622" y="785601"/>
                </a:lnTo>
                <a:lnTo>
                  <a:pt x="1671797" y="785601"/>
                </a:lnTo>
                <a:lnTo>
                  <a:pt x="1109086" y="1025954"/>
                </a:lnTo>
                <a:lnTo>
                  <a:pt x="546374" y="785601"/>
                </a:lnTo>
                <a:lnTo>
                  <a:pt x="816549" y="785601"/>
                </a:lnTo>
                <a:lnTo>
                  <a:pt x="816549" y="776628"/>
                </a:lnTo>
                <a:lnTo>
                  <a:pt x="810188" y="730520"/>
                </a:lnTo>
                <a:cubicBezTo>
                  <a:pt x="738579" y="343391"/>
                  <a:pt x="445951" y="45327"/>
                  <a:pt x="84523" y="4722"/>
                </a:cubicBezTo>
                <a:close/>
              </a:path>
            </a:pathLst>
          </a:custGeom>
          <a:gradFill>
            <a:gsLst>
              <a:gs pos="52000">
                <a:srgbClr val="5B9BD5">
                  <a:lumMod val="20000"/>
                  <a:lumOff val="80000"/>
                </a:srgbClr>
              </a:gs>
              <a:gs pos="0">
                <a:srgbClr val="5B9BD5">
                  <a:lumMod val="40000"/>
                  <a:lumOff val="60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F03363-5A8E-F056-C899-6F735CF41DF3}"/>
              </a:ext>
            </a:extLst>
          </p:cNvPr>
          <p:cNvSpPr/>
          <p:nvPr/>
        </p:nvSpPr>
        <p:spPr>
          <a:xfrm>
            <a:off x="651575" y="1512373"/>
            <a:ext cx="4724758" cy="4637581"/>
          </a:xfrm>
          <a:prstGeom prst="rect">
            <a:avLst/>
          </a:prstGeom>
          <a:noFill/>
          <a:ln w="25400">
            <a:solidFill>
              <a:srgbClr val="203864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334CA4-E813-D06E-9958-C387E5A6C20E}"/>
              </a:ext>
            </a:extLst>
          </p:cNvPr>
          <p:cNvSpPr/>
          <p:nvPr/>
        </p:nvSpPr>
        <p:spPr>
          <a:xfrm>
            <a:off x="6468893" y="1512373"/>
            <a:ext cx="1989307" cy="4644209"/>
          </a:xfrm>
          <a:prstGeom prst="rect">
            <a:avLst/>
          </a:prstGeom>
          <a:noFill/>
          <a:ln w="25400">
            <a:solidFill>
              <a:srgbClr val="203864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任意多边形 113">
            <a:extLst>
              <a:ext uri="{FF2B5EF4-FFF2-40B4-BE49-F238E27FC236}">
                <a16:creationId xmlns:a16="http://schemas.microsoft.com/office/drawing/2014/main" id="{27A5E10A-1A94-28D9-98EF-5A5CBD147A1B}"/>
              </a:ext>
            </a:extLst>
          </p:cNvPr>
          <p:cNvSpPr/>
          <p:nvPr/>
        </p:nvSpPr>
        <p:spPr>
          <a:xfrm rot="5400000" flipH="1" flipV="1">
            <a:off x="7228358" y="3466097"/>
            <a:ext cx="3783600" cy="662282"/>
          </a:xfrm>
          <a:custGeom>
            <a:avLst/>
            <a:gdLst>
              <a:gd name="connsiteX0" fmla="*/ 0 w 2218171"/>
              <a:gd name="connsiteY0" fmla="*/ 0 h 1025954"/>
              <a:gd name="connsiteX1" fmla="*/ 2218171 w 2218171"/>
              <a:gd name="connsiteY1" fmla="*/ 0 h 1025954"/>
              <a:gd name="connsiteX2" fmla="*/ 2133630 w 2218171"/>
              <a:gd name="connsiteY2" fmla="*/ 4729 h 1025954"/>
              <a:gd name="connsiteX3" fmla="*/ 1407965 w 2218171"/>
              <a:gd name="connsiteY3" fmla="*/ 731558 h 1025954"/>
              <a:gd name="connsiteX4" fmla="*/ 1401622 w 2218171"/>
              <a:gd name="connsiteY4" fmla="*/ 777604 h 1025954"/>
              <a:gd name="connsiteX5" fmla="*/ 1401622 w 2218171"/>
              <a:gd name="connsiteY5" fmla="*/ 785601 h 1025954"/>
              <a:gd name="connsiteX6" fmla="*/ 1671797 w 2218171"/>
              <a:gd name="connsiteY6" fmla="*/ 785601 h 1025954"/>
              <a:gd name="connsiteX7" fmla="*/ 1109086 w 2218171"/>
              <a:gd name="connsiteY7" fmla="*/ 1025954 h 1025954"/>
              <a:gd name="connsiteX8" fmla="*/ 546374 w 2218171"/>
              <a:gd name="connsiteY8" fmla="*/ 785601 h 1025954"/>
              <a:gd name="connsiteX9" fmla="*/ 816549 w 2218171"/>
              <a:gd name="connsiteY9" fmla="*/ 785601 h 1025954"/>
              <a:gd name="connsiteX10" fmla="*/ 816549 w 2218171"/>
              <a:gd name="connsiteY10" fmla="*/ 776628 h 1025954"/>
              <a:gd name="connsiteX11" fmla="*/ 810188 w 2218171"/>
              <a:gd name="connsiteY11" fmla="*/ 730520 h 1025954"/>
              <a:gd name="connsiteX12" fmla="*/ 84523 w 2218171"/>
              <a:gd name="connsiteY12" fmla="*/ 4722 h 10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18171" h="1025954">
                <a:moveTo>
                  <a:pt x="0" y="0"/>
                </a:moveTo>
                <a:lnTo>
                  <a:pt x="2218171" y="0"/>
                </a:lnTo>
                <a:lnTo>
                  <a:pt x="2133630" y="4729"/>
                </a:lnTo>
                <a:cubicBezTo>
                  <a:pt x="1772202" y="45393"/>
                  <a:pt x="1479574" y="343880"/>
                  <a:pt x="1407965" y="731558"/>
                </a:cubicBezTo>
                <a:lnTo>
                  <a:pt x="1401622" y="777604"/>
                </a:lnTo>
                <a:lnTo>
                  <a:pt x="1401622" y="785601"/>
                </a:lnTo>
                <a:lnTo>
                  <a:pt x="1671797" y="785601"/>
                </a:lnTo>
                <a:lnTo>
                  <a:pt x="1109086" y="1025954"/>
                </a:lnTo>
                <a:lnTo>
                  <a:pt x="546374" y="785601"/>
                </a:lnTo>
                <a:lnTo>
                  <a:pt x="816549" y="785601"/>
                </a:lnTo>
                <a:lnTo>
                  <a:pt x="816549" y="776628"/>
                </a:lnTo>
                <a:lnTo>
                  <a:pt x="810188" y="730520"/>
                </a:lnTo>
                <a:cubicBezTo>
                  <a:pt x="738579" y="343391"/>
                  <a:pt x="445951" y="45327"/>
                  <a:pt x="84523" y="4722"/>
                </a:cubicBezTo>
                <a:close/>
              </a:path>
            </a:pathLst>
          </a:custGeom>
          <a:gradFill>
            <a:gsLst>
              <a:gs pos="52000">
                <a:srgbClr val="5B9BD5">
                  <a:lumMod val="20000"/>
                  <a:lumOff val="80000"/>
                </a:srgbClr>
              </a:gs>
              <a:gs pos="0">
                <a:srgbClr val="5B9BD5">
                  <a:lumMod val="40000"/>
                  <a:lumOff val="60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849BE-8E03-EAA3-297B-D4D226361A94}"/>
              </a:ext>
            </a:extLst>
          </p:cNvPr>
          <p:cNvSpPr/>
          <p:nvPr/>
        </p:nvSpPr>
        <p:spPr>
          <a:xfrm>
            <a:off x="8848123" y="3335573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B492290-86CD-37A4-C583-0642E1A0F9F9}"/>
              </a:ext>
            </a:extLst>
          </p:cNvPr>
          <p:cNvSpPr txBox="1"/>
          <p:nvPr/>
        </p:nvSpPr>
        <p:spPr>
          <a:xfrm>
            <a:off x="9917270" y="1968561"/>
            <a:ext cx="1591099" cy="1015663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物理层安全传输方案安全性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9F2B2AB-2422-0444-AB51-418CE818F216}"/>
              </a:ext>
            </a:extLst>
          </p:cNvPr>
          <p:cNvSpPr txBox="1"/>
          <p:nvPr/>
        </p:nvSpPr>
        <p:spPr>
          <a:xfrm>
            <a:off x="9917269" y="4824714"/>
            <a:ext cx="1591099" cy="707886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辅助安全传输设备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箭头: 上下 36">
            <a:extLst>
              <a:ext uri="{FF2B5EF4-FFF2-40B4-BE49-F238E27FC236}">
                <a16:creationId xmlns:a16="http://schemas.microsoft.com/office/drawing/2014/main" id="{895A4B0E-7658-4612-E190-3BF7B3B9668B}"/>
              </a:ext>
            </a:extLst>
          </p:cNvPr>
          <p:cNvSpPr/>
          <p:nvPr/>
        </p:nvSpPr>
        <p:spPr>
          <a:xfrm>
            <a:off x="10381677" y="3030550"/>
            <a:ext cx="662282" cy="1734381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0C01CB6-CFB8-A1A0-D2BF-A66BEFCB0BD0}"/>
              </a:ext>
            </a:extLst>
          </p:cNvPr>
          <p:cNvSpPr/>
          <p:nvPr/>
        </p:nvSpPr>
        <p:spPr>
          <a:xfrm>
            <a:off x="10856078" y="3628747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解耦</a:t>
            </a:r>
          </a:p>
        </p:txBody>
      </p:sp>
    </p:spTree>
    <p:extLst>
      <p:ext uri="{BB962C8B-B14F-4D97-AF65-F5344CB8AC3E}">
        <p14:creationId xmlns:p14="http://schemas.microsoft.com/office/powerpoint/2010/main" val="211992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43906-DC70-EEA8-D7B1-D25BA04A7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8811DD99-57EF-68B2-66E9-0029929B03F8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67C4AEB-B56E-0B73-6A46-D91280629AA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35D85F2-6F26-D4C4-76D6-9E038878A638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44B3455-0E8A-2C70-C10B-B74B902DDE2A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CD67F5A-2134-45DA-89E0-B2DFBE10FFE8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604BEDF9-0E4F-B1D2-B663-E3D78257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C70DD49-6F38-91DB-8008-20737310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56C34918-0E83-3BAA-78F0-1EA35FB38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85D76BE-C5EF-290C-0C43-B62BFB670E84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AB83C4B-1087-A14D-83B8-5F8F05DB88E2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8FCCF19-AECB-6A3B-27A4-B0EC923B8211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研究内容与方法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4EBD75-5038-CFB4-D10D-5E3A5ABF808A}"/>
              </a:ext>
            </a:extLst>
          </p:cNvPr>
          <p:cNvSpPr txBox="1"/>
          <p:nvPr/>
        </p:nvSpPr>
        <p:spPr>
          <a:xfrm>
            <a:off x="323701" y="1128383"/>
            <a:ext cx="53174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A. </a:t>
            </a:r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星地下行链路窃听场景建模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425FF4-0F58-745A-3925-4E2C9573BAD2}"/>
              </a:ext>
            </a:extLst>
          </p:cNvPr>
          <p:cNvSpPr txBox="1"/>
          <p:nvPr/>
        </p:nvSpPr>
        <p:spPr>
          <a:xfrm>
            <a:off x="1206401" y="5533365"/>
            <a:ext cx="3355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单用户星地下行链路窃听场景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97670B0-9A12-86FB-2F3C-7EBD7028B726}"/>
              </a:ext>
            </a:extLst>
          </p:cNvPr>
          <p:cNvSpPr txBox="1"/>
          <p:nvPr/>
        </p:nvSpPr>
        <p:spPr>
          <a:xfrm>
            <a:off x="5541397" y="1563425"/>
            <a:ext cx="619340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考虑偏远地区用户稀疏分布，额外部署辅助安全传输设备成本高，场景考虑单用户下行链路安全传输问题。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FB654087-0669-D177-91F5-19F49E96C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844076"/>
              </p:ext>
            </p:extLst>
          </p:nvPr>
        </p:nvGraphicFramePr>
        <p:xfrm>
          <a:off x="7687466" y="3208560"/>
          <a:ext cx="202406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520" imgH="241200" progId="Equation.DSMT4">
                  <p:embed/>
                </p:oleObj>
              </mc:Choice>
              <mc:Fallback>
                <p:oleObj name="Equation" r:id="rId6" imgW="1244520" imgH="24120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47E6402B-15C3-462B-2211-30E777001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87466" y="3208560"/>
                        <a:ext cx="2024063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91FCDF78-3CBC-8B9C-09CE-6FE0DB3304DC}"/>
              </a:ext>
            </a:extLst>
          </p:cNvPr>
          <p:cNvSpPr txBox="1"/>
          <p:nvPr/>
        </p:nvSpPr>
        <p:spPr>
          <a:xfrm>
            <a:off x="5541397" y="2626504"/>
            <a:ext cx="6316202" cy="501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星地链路信道建模为：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01983668-223E-C116-2547-C5C409BD3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42" y="2238902"/>
            <a:ext cx="4981194" cy="29966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3081B0-918A-1261-C4C0-982A589D7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2605" y="3811879"/>
            <a:ext cx="3571110" cy="2264138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CF477F6-3EAD-1E61-1E1D-BEE87B1FF49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011168" y="3982397"/>
            <a:ext cx="1701437" cy="9615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E145640-6430-E6A6-1DEB-03B700B236EC}"/>
              </a:ext>
            </a:extLst>
          </p:cNvPr>
          <p:cNvSpPr txBox="1"/>
          <p:nvPr/>
        </p:nvSpPr>
        <p:spPr>
          <a:xfrm>
            <a:off x="9555832" y="4029588"/>
            <a:ext cx="217896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星地链路设备间通信采用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OFDM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技术，各子载波之间具备正交性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25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FB2C9-5EA5-CF48-847C-D9D56DC3C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1AADF99-B5D9-18BE-9927-EBDD9D138AD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08343C8-F058-FECF-E765-A854702CEB88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1C52F81-2B0F-5F29-4F9A-36F578CCF16B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5AE6ED7-F24D-0E19-2AB4-823B1C7CC5DD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FF2A7F-36FC-28B8-F0AF-43B97BD5EEFB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0773A29-A4D0-6111-C24C-B4FB157D1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60FEC30-46E7-F39B-8DB9-6D274C572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A0511870-7B2D-2378-1980-A735DDD78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B5BFEA5-3E44-0CD9-F80B-5747DBBD6666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F4E1A197-954B-E7DE-2734-FFAA316494CD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91722D2-B8A1-3883-AD34-4D3170B309DD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研究内容与方法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F19464-5746-28BF-35DB-1DF9952B1B5E}"/>
              </a:ext>
            </a:extLst>
          </p:cNvPr>
          <p:cNvSpPr txBox="1"/>
          <p:nvPr/>
        </p:nvSpPr>
        <p:spPr>
          <a:xfrm>
            <a:off x="302596" y="4108869"/>
            <a:ext cx="5495303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考虑子载波个数设置为</a:t>
            </a:r>
            <a:r>
              <a:rPr lang="en-US" altLang="zh-CN" sz="20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，子载波传输源符号表示为：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4B3F9815-7404-DDD8-2EE5-D2572EF582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54909"/>
              </p:ext>
            </p:extLst>
          </p:nvPr>
        </p:nvGraphicFramePr>
        <p:xfrm>
          <a:off x="2429516" y="4828612"/>
          <a:ext cx="180922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1120" imgH="203040" progId="Equation.DSMT4">
                  <p:embed/>
                </p:oleObj>
              </mc:Choice>
              <mc:Fallback>
                <p:oleObj name="Equation" r:id="rId6" imgW="1041120" imgH="20304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321182BB-D165-F4D4-294A-8B0A5EBB5F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29516" y="4828612"/>
                        <a:ext cx="1809228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B656F7D-9748-104B-CAB6-7127F693B39E}"/>
                  </a:ext>
                </a:extLst>
              </p:cNvPr>
              <p:cNvSpPr txBox="1"/>
              <p:nvPr/>
            </p:nvSpPr>
            <p:spPr>
              <a:xfrm>
                <a:off x="332096" y="5320730"/>
                <a:ext cx="5495302" cy="961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2"/>
                  </a:spcBef>
                  <a:buClr>
                    <a:srgbClr val="4472C4"/>
                  </a:buClr>
                </a:pP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20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 ker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2000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000" i="1" kern="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宋体" panose="02010600030101010101" pitchFamily="2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000" i="1" ker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 ker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代表子载波发射功率，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000" i="1" ker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宋体" panose="02010600030101010101" pitchFamily="2" charset="-122"/>
                          </a:rPr>
                          <m:t>𝑘</m:t>
                        </m:r>
                      </m:sub>
                    </m:sSub>
                    <m:r>
                      <a:rPr lang="en-US" altLang="zh-CN" sz="2000" i="1" kern="0"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代表归一化符号信息。</a:t>
                </a:r>
                <a:endPara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B656F7D-9748-104B-CAB6-7127F693B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96" y="5320730"/>
                <a:ext cx="5495302" cy="961289"/>
              </a:xfrm>
              <a:prstGeom prst="rect">
                <a:avLst/>
              </a:prstGeom>
              <a:blipFill>
                <a:blip r:embed="rId8"/>
                <a:stretch>
                  <a:fillRect l="-1109" r="-998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58BADDE8-C89F-4C29-12C2-25A3F4DDA52B}"/>
              </a:ext>
            </a:extLst>
          </p:cNvPr>
          <p:cNvSpPr txBox="1"/>
          <p:nvPr/>
        </p:nvSpPr>
        <p:spPr>
          <a:xfrm>
            <a:off x="323701" y="1128383"/>
            <a:ext cx="53174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B. </a:t>
            </a:r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系统建模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57EEC7-2C2F-09F8-693B-8F959F7B774C}"/>
              </a:ext>
            </a:extLst>
          </p:cNvPr>
          <p:cNvSpPr txBox="1"/>
          <p:nvPr/>
        </p:nvSpPr>
        <p:spPr>
          <a:xfrm>
            <a:off x="6096000" y="1608798"/>
            <a:ext cx="574279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如果不考虑安全传输技术直接进行传输，合法用户和窃听者的第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条子载波接收信号公式：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34CC28-5675-33BA-3A18-5164BBC4D3AC}"/>
              </a:ext>
            </a:extLst>
          </p:cNvPr>
          <p:cNvSpPr/>
          <p:nvPr/>
        </p:nvSpPr>
        <p:spPr>
          <a:xfrm>
            <a:off x="6161138" y="2792552"/>
            <a:ext cx="5370726" cy="961289"/>
          </a:xfrm>
          <a:prstGeom prst="rect">
            <a:avLst/>
          </a:prstGeom>
          <a:noFill/>
          <a:ln w="38100">
            <a:solidFill>
              <a:srgbClr val="D2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F90BAE-4E40-D280-8956-D339720AF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596" y="1727353"/>
            <a:ext cx="5370726" cy="2214331"/>
          </a:xfrm>
          <a:prstGeom prst="rect">
            <a:avLst/>
          </a:prstGeom>
        </p:spPr>
      </p:pic>
      <p:sp>
        <p:nvSpPr>
          <p:cNvPr id="2" name="箭头: 下 1">
            <a:extLst>
              <a:ext uri="{FF2B5EF4-FFF2-40B4-BE49-F238E27FC236}">
                <a16:creationId xmlns:a16="http://schemas.microsoft.com/office/drawing/2014/main" id="{E336CA58-A323-ED7F-5517-7492CA7586F4}"/>
              </a:ext>
            </a:extLst>
          </p:cNvPr>
          <p:cNvSpPr/>
          <p:nvPr/>
        </p:nvSpPr>
        <p:spPr>
          <a:xfrm>
            <a:off x="8670972" y="4438844"/>
            <a:ext cx="592853" cy="81932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B9B07FE-C655-B978-FFDB-B83C7499FF62}"/>
              </a:ext>
            </a:extLst>
          </p:cNvPr>
          <p:cNvSpPr txBox="1"/>
          <p:nvPr/>
        </p:nvSpPr>
        <p:spPr>
          <a:xfrm>
            <a:off x="6161138" y="3838858"/>
            <a:ext cx="574279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各子载波传输信息透明，无法保证安全性：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7834A9-03CB-A2B3-D7E5-7408644DF2D5}"/>
                  </a:ext>
                </a:extLst>
              </p:cNvPr>
              <p:cNvSpPr txBox="1"/>
              <p:nvPr/>
            </p:nvSpPr>
            <p:spPr>
              <a:xfrm>
                <a:off x="6271761" y="3062560"/>
                <a:ext cx="2724484" cy="387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17834A9-03CB-A2B3-D7E5-7408644D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761" y="3062560"/>
                <a:ext cx="2724484" cy="387542"/>
              </a:xfrm>
              <a:prstGeom prst="rect">
                <a:avLst/>
              </a:prstGeom>
              <a:blipFill>
                <a:blip r:embed="rId10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855AA2-1A20-7779-A6B9-713939F23876}"/>
                  </a:ext>
                </a:extLst>
              </p:cNvPr>
              <p:cNvSpPr txBox="1"/>
              <p:nvPr/>
            </p:nvSpPr>
            <p:spPr>
              <a:xfrm>
                <a:off x="8807380" y="3085282"/>
                <a:ext cx="272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855AA2-1A20-7779-A6B9-713939F23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380" y="3085282"/>
                <a:ext cx="2724484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058B55E6-46A2-43CA-E481-066E6968CC6A}"/>
              </a:ext>
            </a:extLst>
          </p:cNvPr>
          <p:cNvSpPr/>
          <p:nvPr/>
        </p:nvSpPr>
        <p:spPr>
          <a:xfrm>
            <a:off x="6161138" y="5343803"/>
            <a:ext cx="5545403" cy="74566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rgbClr val="4472C4"/>
              </a:buClr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如何结合调制过程主动引入可优化的干扰项？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55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6AC76-2D9F-7157-0600-6B4EF0A7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8545F51-5C64-87FB-74FD-FAB76DCCCFC1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D6D79CD-2820-24E2-836B-5C86688F0D5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D558D85-CEDC-9F88-F7D7-FF42DD47D52C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FB106A4-BD92-159D-7086-7CFC44DC7B90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3E939A1-8AE3-7F04-16CD-E05AFC89252B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447494C-6A08-6661-D474-363FA361E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499EC0B-8941-B748-53F6-BE8B6419C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DEEEB1AD-6953-2BC8-4DAA-20ACDBD3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947B08FC-A319-8B60-0BE3-5E2AD9F367BF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14CEDACE-CC4C-3A5F-90BA-7AECE708CCFE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B82E24A-5321-620D-19C7-3BAC5C564DFF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研究内容与方法</a:t>
            </a:r>
          </a:p>
        </p:txBody>
      </p:sp>
      <p:sp>
        <p:nvSpPr>
          <p:cNvPr id="2" name="文本框 14">
            <a:extLst>
              <a:ext uri="{FF2B5EF4-FFF2-40B4-BE49-F238E27FC236}">
                <a16:creationId xmlns:a16="http://schemas.microsoft.com/office/drawing/2014/main" id="{2E050DAB-E5B3-1322-EFB8-CE4BD7CF1E4C}"/>
              </a:ext>
            </a:extLst>
          </p:cNvPr>
          <p:cNvSpPr txBox="1"/>
          <p:nvPr/>
        </p:nvSpPr>
        <p:spPr>
          <a:xfrm>
            <a:off x="207097" y="938479"/>
            <a:ext cx="5317424" cy="4317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B. </a:t>
            </a:r>
            <a:r>
              <a:rPr lang="zh-CN" altLang="en-US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系统建模</a:t>
            </a:r>
            <a:r>
              <a:rPr lang="en-US" altLang="zh-CN" sz="2206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35C95039-352D-AEFC-5651-5EA932BA657E}"/>
              </a:ext>
            </a:extLst>
          </p:cNvPr>
          <p:cNvSpPr txBox="1"/>
          <p:nvPr/>
        </p:nvSpPr>
        <p:spPr>
          <a:xfrm>
            <a:off x="328062" y="4134523"/>
            <a:ext cx="5302874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2"/>
              </a:spcBef>
              <a:buClr>
                <a:srgbClr val="4472C4"/>
              </a:buClr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考虑针对子载波调制前的源符号进行安全编码，以主动打破子载波之间的正交性，发射信号可以表示为：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C568A-8783-F937-A23B-B582D77E894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239216" y="5687960"/>
            <a:ext cx="1725613" cy="417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7">
                <a:extLst>
                  <a:ext uri="{FF2B5EF4-FFF2-40B4-BE49-F238E27FC236}">
                    <a16:creationId xmlns:a16="http://schemas.microsoft.com/office/drawing/2014/main" id="{10B79923-7A9D-8E82-AF5B-9858F7665D68}"/>
                  </a:ext>
                </a:extLst>
              </p:cNvPr>
              <p:cNvSpPr txBox="1"/>
              <p:nvPr/>
            </p:nvSpPr>
            <p:spPr>
              <a:xfrm>
                <a:off x="5960882" y="1649076"/>
                <a:ext cx="5838046" cy="96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602"/>
                  </a:spcBef>
                  <a:buClr>
                    <a:srgbClr val="4472C4"/>
                  </a:buClr>
                </a:pP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接收信号在频域可以表示为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altLang="zh-CN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𝐻𝑋</m:t>
                    </m:r>
                    <m:r>
                      <a:rPr lang="en-US" altLang="zh-CN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，由此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Bob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处第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条子载波的接收信号可以表述为：</a:t>
                </a:r>
                <a:endParaRPr lang="en-US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17">
                <a:extLst>
                  <a:ext uri="{FF2B5EF4-FFF2-40B4-BE49-F238E27FC236}">
                    <a16:creationId xmlns:a16="http://schemas.microsoft.com/office/drawing/2014/main" id="{10B79923-7A9D-8E82-AF5B-9858F7665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882" y="1649076"/>
                <a:ext cx="5838046" cy="968791"/>
              </a:xfrm>
              <a:prstGeom prst="rect">
                <a:avLst/>
              </a:prstGeom>
              <a:blipFill>
                <a:blip r:embed="rId7"/>
                <a:stretch>
                  <a:fillRect l="-1148" r="-939"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352F4B0-2182-CD44-A8F0-F583D6178F35}"/>
              </a:ext>
            </a:extLst>
          </p:cNvPr>
          <p:cNvPicPr/>
          <p:nvPr/>
        </p:nvPicPr>
        <p:blipFill>
          <a:blip r:embed="rId8"/>
          <a:srcRect r="59875"/>
          <a:stretch>
            <a:fillRect/>
          </a:stretch>
        </p:blipFill>
        <p:spPr>
          <a:xfrm>
            <a:off x="7575322" y="2802340"/>
            <a:ext cx="2191838" cy="650875"/>
          </a:xfrm>
          <a:prstGeom prst="rect">
            <a:avLst/>
          </a:prstGeom>
        </p:spPr>
      </p:pic>
      <p:sp>
        <p:nvSpPr>
          <p:cNvPr id="7" name="文本框 21">
            <a:extLst>
              <a:ext uri="{FF2B5EF4-FFF2-40B4-BE49-F238E27FC236}">
                <a16:creationId xmlns:a16="http://schemas.microsoft.com/office/drawing/2014/main" id="{CBCC5345-2C50-3ACB-EA8B-DA6D820CA2D1}"/>
              </a:ext>
            </a:extLst>
          </p:cNvPr>
          <p:cNvSpPr txBox="1"/>
          <p:nvPr/>
        </p:nvSpPr>
        <p:spPr>
          <a:xfrm>
            <a:off x="5900607" y="377096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由此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Eavesdropper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处第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条子载波的接收信号可以表述为：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5A2CE5-3B55-86A7-E202-11CA3280D479}"/>
              </a:ext>
            </a:extLst>
          </p:cNvPr>
          <p:cNvPicPr/>
          <p:nvPr/>
        </p:nvPicPr>
        <p:blipFill>
          <a:blip r:embed="rId9"/>
          <a:srcRect r="59980"/>
          <a:stretch>
            <a:fillRect/>
          </a:stretch>
        </p:blipFill>
        <p:spPr>
          <a:xfrm>
            <a:off x="7575322" y="4649365"/>
            <a:ext cx="2128338" cy="650875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AC25BBA-75D5-F90A-8552-9726C9486EF6}"/>
              </a:ext>
            </a:extLst>
          </p:cNvPr>
          <p:cNvSpPr/>
          <p:nvPr/>
        </p:nvSpPr>
        <p:spPr>
          <a:xfrm>
            <a:off x="8297856" y="4626527"/>
            <a:ext cx="877893" cy="656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8669E4-EBBD-3F36-873B-05C689B6D835}"/>
              </a:ext>
            </a:extLst>
          </p:cNvPr>
          <p:cNvSpPr/>
          <p:nvPr/>
        </p:nvSpPr>
        <p:spPr>
          <a:xfrm>
            <a:off x="8356601" y="2803166"/>
            <a:ext cx="933450" cy="7078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8A324138-E8A5-B2DB-0BE3-BCDC777F0F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210" y="1723304"/>
            <a:ext cx="5370726" cy="221433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FC5E2E71-EFBF-2F51-F6F7-E85DE24570FE}"/>
              </a:ext>
            </a:extLst>
          </p:cNvPr>
          <p:cNvSpPr/>
          <p:nvPr/>
        </p:nvSpPr>
        <p:spPr>
          <a:xfrm>
            <a:off x="883920" y="2971800"/>
            <a:ext cx="447040" cy="3843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BAA48BFE-F0E1-6F8E-7AEF-6D997ED1FC08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H="1" flipV="1">
            <a:off x="883919" y="3163963"/>
            <a:ext cx="709139" cy="2707864"/>
          </a:xfrm>
          <a:prstGeom prst="bentConnector4">
            <a:avLst>
              <a:gd name="adj1" fmla="val -88649"/>
              <a:gd name="adj2" fmla="val 10044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3D3E6371-42F9-3035-16BC-5D02CD0E06B2}"/>
              </a:ext>
            </a:extLst>
          </p:cNvPr>
          <p:cNvCxnSpPr>
            <a:cxnSpLocks/>
            <a:stCxn id="28" idx="3"/>
            <a:endCxn id="24" idx="3"/>
          </p:cNvCxnSpPr>
          <p:nvPr/>
        </p:nvCxnSpPr>
        <p:spPr>
          <a:xfrm flipH="1">
            <a:off x="9175749" y="3157109"/>
            <a:ext cx="114302" cy="1797695"/>
          </a:xfrm>
          <a:prstGeom prst="bentConnector3">
            <a:avLst>
              <a:gd name="adj1" fmla="val -238884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C7C3DE76-F03D-87FD-AC2C-D6CE96A7CDD2}"/>
              </a:ext>
            </a:extLst>
          </p:cNvPr>
          <p:cNvCxnSpPr>
            <a:cxnSpLocks/>
            <a:endCxn id="42" idx="3"/>
          </p:cNvCxnSpPr>
          <p:nvPr/>
        </p:nvCxnSpPr>
        <p:spPr>
          <a:xfrm rot="10800000" flipV="1">
            <a:off x="10670818" y="4954802"/>
            <a:ext cx="1325792" cy="939513"/>
          </a:xfrm>
          <a:prstGeom prst="bentConnector3">
            <a:avLst>
              <a:gd name="adj1" fmla="val -172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1D63149D-139B-B579-9F0E-5B9E552996C0}"/>
              </a:ext>
            </a:extLst>
          </p:cNvPr>
          <p:cNvSpPr/>
          <p:nvPr/>
        </p:nvSpPr>
        <p:spPr>
          <a:xfrm>
            <a:off x="6975833" y="5419692"/>
            <a:ext cx="3694985" cy="94924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rgbClr val="4472C4"/>
              </a:buClr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条子载波实际发射信号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43109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3ad42a-71c4-4e35-b5a6-036f91cc818a"/>
  <p:tag name="COMMONDATA" val="eyJoZGlkIjoiMDNhMjk2N2ViYzUyMTU3MmMzNTk5YzdlYjc0M2Y5Z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0.56385826771657,&quot;left&quot;:417.6307086614173,&quot;top&quot;:43.20314960629921,&quot;width&quot;:292.267322834645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西电_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125"/>
      </a:accent1>
      <a:accent2>
        <a:srgbClr val="DC484C"/>
      </a:accent2>
      <a:accent3>
        <a:srgbClr val="EB9597"/>
      </a:accent3>
      <a:accent4>
        <a:srgbClr val="FFF2C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z="1600" spc="100" dirty="0">
            <a:solidFill>
              <a:schemeClr val="accent4">
                <a:lumMod val="20000"/>
                <a:lumOff val="80000"/>
              </a:schemeClr>
            </a:solidFill>
            <a:latin typeface="思源黑体 CN Normal" panose="020B0400000000000000" pitchFamily="34" charset="-122"/>
            <a:ea typeface="思源黑体 CN Normal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15958</TotalTime>
  <Words>1503</Words>
  <Application>Microsoft Office PowerPoint</Application>
  <PresentationFormat>宽屏</PresentationFormat>
  <Paragraphs>206</Paragraphs>
  <Slides>19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Source Han Sans SC Normal</vt:lpstr>
      <vt:lpstr>等线</vt:lpstr>
      <vt:lpstr>等线 Light</vt:lpstr>
      <vt:lpstr>思源黑体 CN Heavy</vt:lpstr>
      <vt:lpstr>思源黑体 CN Medium</vt:lpstr>
      <vt:lpstr>思源黑体 CN Normal</vt:lpstr>
      <vt:lpstr>思源宋体 Heavy</vt:lpstr>
      <vt:lpstr>微软雅黑</vt:lpstr>
      <vt:lpstr>优设标题黑</vt:lpstr>
      <vt:lpstr>Arial</vt:lpstr>
      <vt:lpstr>Calibri</vt:lpstr>
      <vt:lpstr>Cambria Math</vt:lpstr>
      <vt:lpstr>Times New Roman</vt:lpstr>
      <vt:lpstr>Wingdings</vt:lpstr>
      <vt:lpstr>Office 主题​​</vt:lpstr>
      <vt:lpstr>1_Office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永红 刘</cp:lastModifiedBy>
  <cp:revision>874</cp:revision>
  <dcterms:created xsi:type="dcterms:W3CDTF">2020-04-17T07:43:00Z</dcterms:created>
  <dcterms:modified xsi:type="dcterms:W3CDTF">2025-12-17T09:30:16Z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CCDC7E514EE24399926D83BD7CB5E0E2</vt:lpwstr>
  </property>
  <property fmtid="{D5CDD505-2E9C-101B-9397-08002B2CF9AE}" pid="3" name="KSOProductBuildVer">
    <vt:lpwstr>2052-11.1.0.14036</vt:lpwstr>
  </property>
</Properties>
</file>